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70" r:id="rId4"/>
    <p:sldId id="272" r:id="rId5"/>
    <p:sldId id="269" r:id="rId6"/>
    <p:sldId id="258" r:id="rId7"/>
    <p:sldId id="259" r:id="rId8"/>
    <p:sldId id="260" r:id="rId9"/>
    <p:sldId id="271" r:id="rId10"/>
    <p:sldId id="261" r:id="rId11"/>
    <p:sldId id="262" r:id="rId12"/>
    <p:sldId id="273" r:id="rId13"/>
    <p:sldId id="268" r:id="rId14"/>
  </p:sldIdLst>
  <p:sldSz cx="9144000" cy="5143500" type="screen16x9"/>
  <p:notesSz cx="9144000" cy="5143500"/>
  <p:defaultTextStyle>
    <a:defPPr>
      <a:defRPr lang="cs-CZ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081D6F0-9F68-6945-411F-88CF98362E7D}">
  <a:tblStyle styleId="{E081D6F0-9F68-6945-411F-88CF98362E7D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84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Úvodní snímek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627574" y="4231222"/>
            <a:ext cx="7599448" cy="534655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buNone/>
              <a:defRPr sz="1150" b="0" i="0">
                <a:solidFill>
                  <a:schemeClr val="bg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Autor prezentace</a:t>
            </a:r>
            <a:endParaRPr/>
          </a:p>
          <a:p>
            <a:pPr>
              <a:defRPr/>
            </a:pPr>
            <a:r>
              <a:rPr lang="cs-CZ"/>
              <a:t>Datum prezentace</a:t>
            </a:r>
            <a:endParaRPr lang="en-US"/>
          </a:p>
        </p:txBody>
      </p:sp>
      <p:sp>
        <p:nvSpPr>
          <p:cNvPr id="10" name="Zástupný text 9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628278" y="1783496"/>
            <a:ext cx="7594217" cy="1320404"/>
          </a:xfrm>
        </p:spPr>
        <p:txBody>
          <a:bodyPr/>
          <a:lstStyle>
            <a:lvl1pPr marL="0" indent="0"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 lvl="0">
              <a:defRPr/>
            </a:pPr>
            <a:r>
              <a:rPr lang="cs-CZ"/>
              <a:t>Nadpis powerpointové prezentace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Základní rozlože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Kliknutím lze upravit styl předlohy.</a:t>
            </a:r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638766" y="273845"/>
            <a:ext cx="7945597" cy="441959"/>
          </a:xfrm>
        </p:spPr>
        <p:txBody>
          <a:bodyPr>
            <a:normAutofit/>
          </a:bodyPr>
          <a:lstStyle>
            <a:lvl1pPr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Kliknutím lze upravit styl.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/>
          </p:nvPr>
        </p:nvSpPr>
        <p:spPr bwMode="auto">
          <a:xfrm>
            <a:off x="638766" y="775812"/>
            <a:ext cx="7945598" cy="3639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/>
              <a:t>Po kliknutí můžete upravovat styly textu v předloze.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Obrázek horizontál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Název powerpointové prezentace</a:t>
            </a:r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661176" y="2956277"/>
            <a:ext cx="3819644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Základní údaje </a:t>
            </a:r>
            <a:br>
              <a:rPr lang="cs-CZ"/>
            </a:br>
            <a:r>
              <a:rPr lang="cs-CZ"/>
              <a:t>o městě Nový Jičín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 bwMode="auto">
          <a:xfrm>
            <a:off x="4930394" y="2956278"/>
            <a:ext cx="3860157" cy="1458560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 b="0" i="0">
                <a:solidFill>
                  <a:srgbClr val="000000"/>
                </a:solidFill>
                <a:latin typeface="Open Sans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Jičínka a potok Grasmanka. Z dopravního hlediska je poloha města vcelku příznivá. Jeho polohu lze považovat za strategickou vzhledem k jejímu umístění v koridoru Moravské brány.</a:t>
            </a:r>
            <a:endParaRPr lang="en-US"/>
          </a:p>
        </p:txBody>
      </p:sp>
      <p:sp>
        <p:nvSpPr>
          <p:cNvPr id="9" name="Zástupný symbol obrázku 5"/>
          <p:cNvSpPr>
            <a:spLocks noGrp="1"/>
          </p:cNvSpPr>
          <p:nvPr>
            <p:ph type="pic" sz="quarter" idx="12"/>
          </p:nvPr>
        </p:nvSpPr>
        <p:spPr bwMode="auto">
          <a:xfrm>
            <a:off x="0" y="1"/>
            <a:ext cx="9144000" cy="2571749"/>
          </a:xfrm>
        </p:spPr>
        <p:txBody>
          <a:bodyPr/>
          <a:lstStyle>
            <a:lvl1pPr>
              <a:buNone/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Obrázek vertikál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656694" y="385212"/>
            <a:ext cx="3484999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Základní údaje </a:t>
            </a:r>
            <a:br>
              <a:rPr lang="cs-CZ"/>
            </a:br>
            <a:r>
              <a:rPr lang="cs-CZ"/>
              <a:t>o městě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 bwMode="auto">
          <a:xfrm>
            <a:off x="656694" y="1254799"/>
            <a:ext cx="3484999" cy="2994557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 b="0" i="0">
                <a:solidFill>
                  <a:srgbClr val="000000"/>
                </a:solidFill>
                <a:latin typeface="Open Sans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Jičínka a potok Grasmanka. Z dopravního hlediska je poloha města vcelku příznivá. Jeho polohu lze považovat za strategickou vzhledem k jejímu umístění v koridoru Moravské brány.</a:t>
            </a:r>
            <a:endParaRPr lang="en-US"/>
          </a:p>
        </p:txBody>
      </p:sp>
      <p:sp>
        <p:nvSpPr>
          <p:cNvPr id="9" name="Zástupný symbol obrázku 5"/>
          <p:cNvSpPr>
            <a:spLocks noGrp="1"/>
          </p:cNvSpPr>
          <p:nvPr>
            <p:ph type="pic" sz="quarter" idx="12"/>
          </p:nvPr>
        </p:nvSpPr>
        <p:spPr bwMode="auto">
          <a:xfrm>
            <a:off x="4572001" y="1"/>
            <a:ext cx="4571999" cy="5143499"/>
          </a:xfrm>
        </p:spPr>
        <p:txBody>
          <a:bodyPr/>
          <a:lstStyle>
            <a:lvl1pPr>
              <a:buNone/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Kontakt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639161" y="4361438"/>
            <a:ext cx="7599448" cy="404439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750" b="0" i="0">
                <a:solidFill>
                  <a:schemeClr val="bg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www.novyjicin.cz</a:t>
            </a:r>
          </a:p>
          <a:p>
            <a:pPr>
              <a:defRPr/>
            </a:pPr>
            <a:r>
              <a:rPr lang="cs-CZ"/>
              <a:t>facebook.com/novyjicin</a:t>
            </a:r>
            <a:endParaRPr lang="en-US"/>
          </a:p>
        </p:txBody>
      </p:sp>
      <p:sp>
        <p:nvSpPr>
          <p:cNvPr id="10" name="Zástupný text 9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636178" y="1783496"/>
            <a:ext cx="7594217" cy="560378"/>
          </a:xfrm>
        </p:spPr>
        <p:txBody>
          <a:bodyPr/>
          <a:lstStyle>
            <a:lvl1pPr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 lvl="0">
              <a:defRPr/>
            </a:pPr>
            <a:r>
              <a:rPr lang="cs-CZ"/>
              <a:t>Kontakt</a:t>
            </a:r>
            <a:endParaRPr/>
          </a:p>
        </p:txBody>
      </p:sp>
      <p:sp>
        <p:nvSpPr>
          <p:cNvPr id="5" name="Zástupný text 9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36178" y="2373589"/>
            <a:ext cx="7594217" cy="1819340"/>
          </a:xfrm>
        </p:spPr>
        <p:txBody>
          <a:bodyPr/>
          <a:lstStyle>
            <a:lvl1pPr algn="l">
              <a:lnSpc>
                <a:spcPct val="110000"/>
              </a:lnSpc>
              <a:buNone/>
              <a:defRPr lang="cs-CZ" sz="750" b="0" i="0">
                <a:solidFill>
                  <a:schemeClr val="bg1"/>
                </a:solidFill>
                <a:latin typeface="NovyJicin-Manrope"/>
                <a:ea typeface="NovyJicin-Manrope"/>
                <a:cs typeface="NovyJicin-Manrope"/>
              </a:defRPr>
            </a:lvl1pPr>
          </a:lstStyle>
          <a:p>
            <a:pPr lvl="0">
              <a:defRPr/>
            </a:pPr>
            <a:r>
              <a:rPr lang="cs-CZ"/>
              <a:t>Městský úřad Nový Jičín</a:t>
            </a:r>
            <a:endParaRPr/>
          </a:p>
          <a:p>
            <a:pPr lvl="0">
              <a:defRPr/>
            </a:pPr>
            <a:r>
              <a:rPr lang="cs-CZ"/>
              <a:t>Masarykovo nám. 1/1</a:t>
            </a:r>
            <a:endParaRPr/>
          </a:p>
          <a:p>
            <a:pPr lvl="0">
              <a:defRPr/>
            </a:pPr>
            <a:r>
              <a:rPr lang="cs-CZ"/>
              <a:t>741 01 Nový Jičín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cs-CZ"/>
              <a:t>Po kliknutí můžete upravovat styly textu v předloze.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685800">
        <a:lnSpc>
          <a:spcPct val="90000"/>
        </a:lnSpc>
        <a:spcBef>
          <a:spcPts val="0"/>
        </a:spcBef>
        <a:buNone/>
        <a:defRPr sz="3300" b="0" i="0">
          <a:solidFill>
            <a:schemeClr val="tx1"/>
          </a:solidFill>
          <a:latin typeface="NovyJicin-Manrope"/>
          <a:ea typeface="NovyJicin-Manrope"/>
          <a:cs typeface="NovyJicin-Manrope"/>
        </a:defRPr>
      </a:lvl1pPr>
    </p:titleStyle>
    <p:bodyStyle>
      <a:lvl1pPr marL="171450" indent="-171450" algn="l" defTabSz="685800">
        <a:lnSpc>
          <a:spcPct val="90000"/>
        </a:lnSpc>
        <a:spcBef>
          <a:spcPts val="750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1pPr>
      <a:lvl2pPr marL="5143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2pPr>
      <a:lvl3pPr marL="8572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3pPr>
      <a:lvl4pPr marL="12001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4pPr>
      <a:lvl5pPr marL="15430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5pPr>
      <a:lvl6pPr marL="18859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maps.novyjicin.cz/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zdravemestonovyjicin" TargetMode="External"/><Relationship Id="rId2" Type="http://schemas.openxmlformats.org/officeDocument/2006/relationships/hyperlink" Target="https://www.novyjicin.cz/zdravemesto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636627" y="4226695"/>
            <a:ext cx="7599448" cy="53465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Školní fórum 2024</a:t>
            </a:r>
            <a:endParaRPr dirty="0"/>
          </a:p>
          <a:p>
            <a:pPr>
              <a:defRPr/>
            </a:pPr>
            <a:r>
              <a:rPr lang="cs-CZ" dirty="0"/>
              <a:t>Mgr. Ondřej Syrovátka (místostarosta a politik Zdravého města a MA21)</a:t>
            </a:r>
            <a:endParaRPr dirty="0"/>
          </a:p>
        </p:txBody>
      </p:sp>
      <p:sp>
        <p:nvSpPr>
          <p:cNvPr id="3" name="Zástupný text 2"/>
          <p:cNvSpPr>
            <a:spLocks noGrp="1"/>
          </p:cNvSpPr>
          <p:nvPr>
            <p:ph type="body" sz="quarter" idx="10"/>
          </p:nvPr>
        </p:nvSpPr>
        <p:spPr bwMode="auto">
          <a:xfrm>
            <a:off x="636627" y="1805769"/>
            <a:ext cx="6876466" cy="153196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/>
              <a:t>Plnění priorit ze školního fóra 2022</a:t>
            </a:r>
          </a:p>
          <a:p>
            <a:pPr>
              <a:defRPr/>
            </a:pPr>
            <a:r>
              <a:rPr lang="cs-CZ" dirty="0"/>
              <a:t>ZŠ Komenského 66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2771800" y="4587974"/>
            <a:ext cx="6151099" cy="190912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539552" y="411510"/>
            <a:ext cx="3988096" cy="46737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000" dirty="0"/>
              <a:t>Školní fórum 2022</a:t>
            </a:r>
            <a:endParaRPr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2422337192"/>
              </p:ext>
            </p:extLst>
          </p:nvPr>
        </p:nvGraphicFramePr>
        <p:xfrm>
          <a:off x="683568" y="987574"/>
          <a:ext cx="4608513" cy="3312364"/>
        </p:xfrm>
        <a:graphic>
          <a:graphicData uri="http://schemas.openxmlformats.org/drawingml/2006/table">
            <a:tbl>
              <a:tblPr firstRow="1" firstCol="1" bandRow="1">
                <a:tableStyleId>{E081D6F0-9F68-6945-411F-88CF98362E7D}</a:tableStyleId>
              </a:tblPr>
              <a:tblGrid>
                <a:gridCol w="504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6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76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Pořadí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Náměty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Body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1.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Bobří</a:t>
                      </a:r>
                      <a:r>
                        <a:rPr lang="cs-CZ" sz="800" baseline="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 ZOO</a:t>
                      </a: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2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Autobusové</a:t>
                      </a:r>
                      <a:r>
                        <a:rPr lang="cs-CZ" sz="800" baseline="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 nádraží (lavičky, úklid)</a:t>
                      </a: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7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3. – 5.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Bazén (tobogán, teplota vody)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6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3. – 5.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Vyřešení</a:t>
                      </a:r>
                      <a:r>
                        <a:rPr lang="cs-CZ" sz="800" baseline="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 dopravy v DHL (kamiony stojí v centru)</a:t>
                      </a: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6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 marL="0" marR="0" indent="0" algn="l" defTabSz="6858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3. – 5.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Hřiště</a:t>
                      </a:r>
                      <a:r>
                        <a:rPr lang="cs-CZ" sz="800" baseline="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 v Žilině (oprava trávníku Fotbalové hřiště Lamberk)</a:t>
                      </a:r>
                      <a:endParaRPr lang="cs-CZ" sz="800" dirty="0">
                        <a:solidFill>
                          <a:schemeClr val="dk1"/>
                        </a:solidFill>
                        <a:effectLst/>
                        <a:latin typeface="NovyJicin-Manrope ExtraBold"/>
                        <a:ea typeface="+mn-ea"/>
                        <a:cs typeface="+mn-cs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6. 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Více laviček před školou 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5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7.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Opravit veřejné WC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3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8.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Hřiště na </a:t>
                      </a:r>
                      <a:r>
                        <a:rPr lang="cs-CZ" sz="800" dirty="0" err="1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Čerťáku</a:t>
                      </a: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 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2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9. – 10.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Více zastávek MHD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1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 - 10.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Bikrosové hřiště 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200" y="195486"/>
            <a:ext cx="2880000" cy="216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200" y="2427974"/>
            <a:ext cx="2880000" cy="2160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školní fórum 2022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s-CZ" sz="2200" dirty="0"/>
            </a:br>
            <a:r>
              <a:rPr lang="cs-CZ" sz="2200" dirty="0"/>
              <a:t>1. Bobří ZOO </a:t>
            </a:r>
            <a:br>
              <a:rPr lang="cs-CZ" sz="2200" dirty="0"/>
            </a:br>
            <a:endParaRPr lang="cs-CZ" sz="2200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562" y="1491630"/>
            <a:ext cx="4040801" cy="2692715"/>
          </a:xfrm>
        </p:spPr>
      </p:pic>
      <p:sp>
        <p:nvSpPr>
          <p:cNvPr id="4" name="Zástupný symbol pro obsah 5">
            <a:extLst>
              <a:ext uri="{FF2B5EF4-FFF2-40B4-BE49-F238E27FC236}">
                <a16:creationId xmlns:a16="http://schemas.microsoft.com/office/drawing/2014/main" id="{588A5237-75C1-55BC-8B74-E3FF9D695522}"/>
              </a:ext>
            </a:extLst>
          </p:cNvPr>
          <p:cNvSpPr txBox="1">
            <a:spLocks/>
          </p:cNvSpPr>
          <p:nvPr/>
        </p:nvSpPr>
        <p:spPr bwMode="auto">
          <a:xfrm>
            <a:off x="663140" y="915566"/>
            <a:ext cx="3696360" cy="351141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1400" dirty="0"/>
              <a:t>Bobří ZOO je krásný námět, ale nejsme schopni jej realizovat (finance, nevlastníme vodní toky, potřebnost).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Nejbližší možnost vidět bobra v ZOO je </a:t>
            </a:r>
            <a:br>
              <a:rPr lang="cs-CZ" sz="1400" dirty="0"/>
            </a:br>
            <a:r>
              <a:rPr lang="cs-CZ" sz="1400" dirty="0"/>
              <a:t>v Brně</a:t>
            </a:r>
          </a:p>
        </p:txBody>
      </p:sp>
    </p:spTree>
    <p:extLst>
      <p:ext uri="{BB962C8B-B14F-4D97-AF65-F5344CB8AC3E}">
        <p14:creationId xmlns:p14="http://schemas.microsoft.com/office/powerpoint/2010/main" val="3584166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663140" y="421752"/>
            <a:ext cx="6357132" cy="458346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2. Autobusové nádraží - lavičky, úklid</a:t>
            </a:r>
            <a:endParaRPr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663140" y="915566"/>
            <a:ext cx="3696360" cy="3511410"/>
          </a:xfrm>
          <a:noFill/>
          <a:ln>
            <a:noFill/>
          </a:ln>
        </p:spPr>
        <p:txBody>
          <a:bodyPr>
            <a:normAutofit/>
          </a:bodyPr>
          <a:lstStyle/>
          <a:p>
            <a:pPr marL="171450" lvl="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</a:pPr>
            <a:r>
              <a:rPr lang="cs-CZ" sz="1400" dirty="0"/>
              <a:t>Autobusové nádraží není v majetku města, proto město nemůže rozhodovat o počtu a umístění laviček na autobusovém nádraží</a:t>
            </a:r>
          </a:p>
          <a:p>
            <a:pPr marL="171450" lvl="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</a:pPr>
            <a:r>
              <a:rPr lang="cs-CZ" sz="1400" dirty="0"/>
              <a:t>Město vyzvalo majitele (ČSAD Ostrava) k doplnění laviček, ovšem bez úspěchu</a:t>
            </a:r>
          </a:p>
          <a:p>
            <a:pPr marL="171450" lvl="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</a:pPr>
            <a:r>
              <a:rPr lang="cs-CZ" sz="1400" dirty="0"/>
              <a:t>Lavičky, které jsou umístěny u fontány (kytary) jsou na pozemku města. Bohužel se jedná o místo, kde se shromažďují lidé bez domova. Městská policie toto místo začala častěji hlídat a umístila sem kameru. Byla také opravena fontána s kytarou.</a:t>
            </a:r>
            <a:endParaRPr sz="1400" dirty="0">
              <a:latin typeface="NovyJicin-Manrope"/>
              <a:ea typeface="NovyJicin-Manrope"/>
              <a:cs typeface="NovyJicin-Manrope"/>
            </a:endParaRPr>
          </a:p>
        </p:txBody>
      </p:sp>
      <p:sp>
        <p:nvSpPr>
          <p:cNvPr id="8" name="Podnadpis 7"/>
          <p:cNvSpPr txBox="1">
            <a:spLocks/>
          </p:cNvSpPr>
          <p:nvPr/>
        </p:nvSpPr>
        <p:spPr bwMode="auto">
          <a:xfrm>
            <a:off x="2627784" y="4659982"/>
            <a:ext cx="6151099" cy="19091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cs-CZ" sz="9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Plnění priorit školní fórum 2022</a:t>
            </a:r>
            <a:endParaRPr lang="cs-CZ" dirty="0"/>
          </a:p>
        </p:txBody>
      </p:sp>
      <p:pic>
        <p:nvPicPr>
          <p:cNvPr id="7" name="Picture 2" descr="Fotografie SOR CN 9.5 62-3002 (1TL 0272) Transdev Morava | Nový Jičín,  Sokolovská | seznam-autobusu.c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851670"/>
            <a:ext cx="3699011" cy="246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4440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školní fórum 2022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s-CZ" dirty="0"/>
            </a:br>
            <a:r>
              <a:rPr lang="cs-CZ" dirty="0"/>
              <a:t>3. – </a:t>
            </a:r>
            <a:r>
              <a:rPr lang="cs-CZ" sz="2200" dirty="0"/>
              <a:t>5. Bazén (tobogán, teplota vody)</a:t>
            </a:r>
            <a:br>
              <a:rPr lang="cs-CZ" sz="2200" dirty="0"/>
            </a:br>
            <a:endParaRPr lang="cs-CZ" sz="22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571750"/>
            <a:ext cx="2776923" cy="180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" r="-1" b="140"/>
          <a:stretch/>
        </p:blipFill>
        <p:spPr>
          <a:xfrm>
            <a:off x="5652120" y="575871"/>
            <a:ext cx="2776923" cy="1800000"/>
          </a:xfrm>
          <a:prstGeom prst="rect">
            <a:avLst/>
          </a:prstGeom>
        </p:spPr>
      </p:pic>
      <p:sp>
        <p:nvSpPr>
          <p:cNvPr id="7" name="Zástupný symbol pro obsah 5">
            <a:extLst>
              <a:ext uri="{FF2B5EF4-FFF2-40B4-BE49-F238E27FC236}">
                <a16:creationId xmlns:a16="http://schemas.microsoft.com/office/drawing/2014/main" id="{8260BEA3-08E5-6794-D47B-D524BBCAF25C}"/>
              </a:ext>
            </a:extLst>
          </p:cNvPr>
          <p:cNvSpPr txBox="1">
            <a:spLocks/>
          </p:cNvSpPr>
          <p:nvPr/>
        </p:nvSpPr>
        <p:spPr bwMode="auto">
          <a:xfrm>
            <a:off x="638766" y="816045"/>
            <a:ext cx="3696360" cy="351141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1400" dirty="0"/>
              <a:t>Na rekonstrukci venkovního bazénu je v rozpočtu města alokovaná částka 104,3 milionů korun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Na konci letošního roku bude zahájena rekonstrukce, která skončí v roce 2026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Součástí bude například:</a:t>
            </a:r>
          </a:p>
          <a:p>
            <a:pPr lvl="1">
              <a:lnSpc>
                <a:spcPct val="100000"/>
              </a:lnSpc>
            </a:pPr>
            <a:r>
              <a:rPr lang="cs-CZ" sz="1400" dirty="0"/>
              <a:t>nová bazénová vana</a:t>
            </a:r>
          </a:p>
          <a:p>
            <a:pPr lvl="1">
              <a:lnSpc>
                <a:spcPct val="100000"/>
              </a:lnSpc>
            </a:pPr>
            <a:r>
              <a:rPr lang="cs-CZ" sz="1400" b="1" dirty="0"/>
              <a:t>rekonstrukce tobogánu</a:t>
            </a:r>
          </a:p>
          <a:p>
            <a:pPr lvl="1">
              <a:lnSpc>
                <a:spcPct val="100000"/>
              </a:lnSpc>
            </a:pPr>
            <a:r>
              <a:rPr lang="cs-CZ" sz="1400" dirty="0"/>
              <a:t>nové dětské brouzdaliště</a:t>
            </a:r>
          </a:p>
          <a:p>
            <a:pPr lvl="1">
              <a:lnSpc>
                <a:spcPct val="100000"/>
              </a:lnSpc>
            </a:pPr>
            <a:r>
              <a:rPr lang="cs-CZ" sz="1400" dirty="0"/>
              <a:t>2 vířivky</a:t>
            </a:r>
          </a:p>
          <a:p>
            <a:pPr lvl="1">
              <a:lnSpc>
                <a:spcPct val="100000"/>
              </a:lnSpc>
            </a:pPr>
            <a:r>
              <a:rPr lang="cs-CZ" sz="1400" dirty="0"/>
              <a:t>nové sprchy a oplachy nohou</a:t>
            </a:r>
          </a:p>
          <a:p>
            <a:pPr lvl="1">
              <a:lnSpc>
                <a:spcPct val="100000"/>
              </a:lnSpc>
            </a:pPr>
            <a:r>
              <a:rPr lang="cs-CZ" sz="1400" dirty="0"/>
              <a:t>úprava technologické části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Teplota body ve vnitřním bazénu byla zvýšena o 2 stupně během víkendů</a:t>
            </a:r>
          </a:p>
        </p:txBody>
      </p:sp>
    </p:spTree>
    <p:extLst>
      <p:ext uri="{BB962C8B-B14F-4D97-AF65-F5344CB8AC3E}">
        <p14:creationId xmlns:p14="http://schemas.microsoft.com/office/powerpoint/2010/main" val="37238928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4283968" y="4587974"/>
            <a:ext cx="4613324" cy="190912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 bwMode="auto">
          <a:xfrm>
            <a:off x="638766" y="295852"/>
            <a:ext cx="6597530" cy="58609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sz="2000" b="1" dirty="0"/>
              <a:t>3</a:t>
            </a:r>
            <a:r>
              <a:rPr lang="cs-CZ" sz="2000" dirty="0"/>
              <a:t>. – 5. Vyřešení dopravy v DHL (kamiony stojí v centru)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0"/>
          </p:nvPr>
        </p:nvSpPr>
        <p:spPr>
          <a:xfrm>
            <a:off x="638766" y="850357"/>
            <a:ext cx="3960484" cy="344958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Kamiony již nestojí na ul. Přemyslovců – byla instalovaná značka parkování pouze pro osobní automobily</a:t>
            </a:r>
          </a:p>
          <a:p>
            <a:pPr>
              <a:lnSpc>
                <a:spcPct val="100000"/>
              </a:lnSpc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Bylo komunikováno s majiteli DHL a byli vyzváni k tomu, aby umožnili kamionům stání v </a:t>
            </a:r>
            <a:r>
              <a:rPr lang="cs-CZ" sz="1400" dirty="0" err="1">
                <a:latin typeface="NovyJicin-Manrope"/>
                <a:ea typeface="NovyJicin-Manrope"/>
                <a:cs typeface="NovyJicin-Manrope"/>
              </a:rPr>
              <a:t>areáýlu</a:t>
            </a: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 namísto přilehlých komunikací</a:t>
            </a:r>
          </a:p>
          <a:p>
            <a:pPr>
              <a:lnSpc>
                <a:spcPct val="100000"/>
              </a:lnSpc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Po celém městě také platí zákaz parkování nákladních aut</a:t>
            </a:r>
          </a:p>
          <a:p>
            <a:pPr>
              <a:lnSpc>
                <a:spcPct val="100000"/>
              </a:lnSpc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Dopravní situace v průmyslové zóně se dále zlepší po dobudování D48 okolo Nového Jičína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698" y="2067694"/>
            <a:ext cx="4271130" cy="239840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Podnadpis 7"/>
          <p:cNvSpPr>
            <a:spLocks noGrp="1"/>
          </p:cNvSpPr>
          <p:nvPr>
            <p:ph type="subTitle" idx="1"/>
          </p:nvPr>
        </p:nvSpPr>
        <p:spPr bwMode="auto"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2" name="Obdélník 1"/>
          <p:cNvSpPr/>
          <p:nvPr/>
        </p:nvSpPr>
        <p:spPr bwMode="auto">
          <a:xfrm>
            <a:off x="539552" y="355530"/>
            <a:ext cx="79255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0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3. - 5. Hřiště v Žilině (oprava trávníku Fotbalové hřiště Lamberk)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0"/>
          </p:nvPr>
        </p:nvSpPr>
        <p:spPr>
          <a:xfrm>
            <a:off x="436033" y="843558"/>
            <a:ext cx="4896544" cy="343584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cs-CZ" sz="1400" dirty="0"/>
              <a:t>Hřiště má ve správě TJ Sokol Žilina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V roce 2023 byl realizován projekt z participativního rozpočtu s názvem Rodinné hřiště – Fotbalové hřiště TJ Sokol Žilina,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Účelem projektu bylo zatraktivnění areálu Fotbalového hřiště TJ Sokol Žilina pro návštěvníky – veřejnost i pro členy TJ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K úpravě hřiště prozatím nedošlo; hráči TJ Žilina však vyjádřili zájem o užívání nového umělého trávníku u ZŠ Komenského 66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635646"/>
            <a:ext cx="3525011" cy="264375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663140" y="438177"/>
            <a:ext cx="4536504" cy="46858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6. Více laviček před školou </a:t>
            </a:r>
            <a:endParaRPr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663140" y="915566"/>
            <a:ext cx="3908860" cy="3168352"/>
          </a:xfrm>
          <a:noFill/>
          <a:ln>
            <a:noFill/>
          </a:ln>
        </p:spPr>
        <p:txBody>
          <a:bodyPr>
            <a:normAutofit/>
          </a:bodyPr>
          <a:lstStyle/>
          <a:p>
            <a:pPr marL="17145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  <a:defRPr/>
            </a:pPr>
            <a:r>
              <a:rPr lang="cs-CZ" sz="1400" dirty="0"/>
              <a:t>Lavičky před školu prozatím přidány nebyly, jsou totiž 2 skupiny občanů:</a:t>
            </a:r>
          </a:p>
          <a:p>
            <a:pPr marL="685800" lvl="1">
              <a:lnSpc>
                <a:spcPct val="100000"/>
              </a:lnSpc>
              <a:spcBef>
                <a:spcPts val="750"/>
              </a:spcBef>
              <a:defRPr/>
            </a:pPr>
            <a:r>
              <a:rPr lang="cs-CZ" sz="1400" dirty="0"/>
              <a:t>Jedni chtějí lavičky k posezení</a:t>
            </a:r>
          </a:p>
          <a:p>
            <a:pPr marL="685800" lvl="1">
              <a:lnSpc>
                <a:spcPct val="100000"/>
              </a:lnSpc>
              <a:spcBef>
                <a:spcPts val="750"/>
              </a:spcBef>
              <a:defRPr/>
            </a:pPr>
            <a:r>
              <a:rPr lang="cs-CZ" sz="1400" dirty="0"/>
              <a:t>Druzí chtějí jejich odstranění, protože jim vadí, že se na nich scházejí lidé</a:t>
            </a:r>
          </a:p>
          <a:p>
            <a:pPr marL="17145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  <a:defRPr/>
            </a:pPr>
            <a:r>
              <a:rPr lang="cs-CZ" sz="1400" dirty="0"/>
              <a:t>V loňském roce byl ve městě zmapován mobiliář na veřejném prostranství města, jako jsou lavičky, odpadkové koše, informační tabule či herní prvky</a:t>
            </a:r>
          </a:p>
          <a:p>
            <a:pPr marL="17145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  <a:defRPr/>
            </a:pPr>
            <a:r>
              <a:rPr lang="cs-CZ" sz="1400" dirty="0"/>
              <a:t>Byl vytvořen tzv. pasport městského mobiliáře, který je na stránce </a:t>
            </a:r>
            <a:r>
              <a:rPr lang="cs-CZ" sz="14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http://maps.novyjicin.cz/</a:t>
            </a:r>
            <a:endParaRPr lang="cs-CZ" sz="1400" dirty="0"/>
          </a:p>
        </p:txBody>
      </p:sp>
      <p:sp>
        <p:nvSpPr>
          <p:cNvPr id="8" name="Podnadpis 7"/>
          <p:cNvSpPr txBox="1">
            <a:spLocks/>
          </p:cNvSpPr>
          <p:nvPr/>
        </p:nvSpPr>
        <p:spPr bwMode="auto">
          <a:xfrm>
            <a:off x="2627784" y="4659982"/>
            <a:ext cx="6151099" cy="19091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cs-CZ" sz="9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383839"/>
            <a:ext cx="4125006" cy="305865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00827" y="411809"/>
            <a:ext cx="4725322" cy="44195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7. Opravit veřejné WC </a:t>
            </a:r>
            <a:endParaRPr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 bwMode="auto">
          <a:xfrm>
            <a:off x="600827" y="987574"/>
            <a:ext cx="3971173" cy="338437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1400" dirty="0"/>
              <a:t>Bylo praveno WC ve Smetanových sadech</a:t>
            </a:r>
          </a:p>
          <a:p>
            <a:pPr>
              <a:defRPr/>
            </a:pPr>
            <a:r>
              <a:rPr lang="cs-CZ" sz="1400" dirty="0"/>
              <a:t>V příštích letech se plánuje také oprava WC u Žerotínského zámku</a:t>
            </a:r>
          </a:p>
        </p:txBody>
      </p:sp>
      <p:sp>
        <p:nvSpPr>
          <p:cNvPr id="6" name="Podnadpis 7"/>
          <p:cNvSpPr>
            <a:spLocks noGrp="1"/>
          </p:cNvSpPr>
          <p:nvPr>
            <p:ph type="subTitle" idx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352DE288-1B91-8F6E-8C15-807675C8E9F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017" y="987574"/>
            <a:ext cx="3789999" cy="321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250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Zástupný symbol pro obsah 2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223107"/>
            <a:ext cx="2880000" cy="2160000"/>
          </a:xfrm>
        </p:spPr>
      </p:pic>
      <p:sp>
        <p:nvSpPr>
          <p:cNvPr id="5" name="Podnadpis 7"/>
          <p:cNvSpPr txBox="1">
            <a:spLocks/>
          </p:cNvSpPr>
          <p:nvPr/>
        </p:nvSpPr>
        <p:spPr bwMode="auto">
          <a:xfrm>
            <a:off x="2639452" y="4567377"/>
            <a:ext cx="6151099" cy="19091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cs-CZ" sz="9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5316" y="245425"/>
            <a:ext cx="4563378" cy="759197"/>
          </a:xfrm>
        </p:spPr>
        <p:txBody>
          <a:bodyPr>
            <a:noAutofit/>
          </a:bodyPr>
          <a:lstStyle/>
          <a:p>
            <a:r>
              <a:rPr lang="cs-CZ" sz="2000" dirty="0"/>
              <a:t>8. Hřiště na </a:t>
            </a:r>
            <a:r>
              <a:rPr lang="cs-CZ" sz="2000" dirty="0" err="1"/>
              <a:t>Čerťáku</a:t>
            </a:r>
            <a:r>
              <a:rPr lang="cs-CZ" sz="2000" dirty="0"/>
              <a:t> 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421382"/>
            <a:ext cx="2880000" cy="2160000"/>
          </a:xfrm>
          <a:prstGeom prst="rect">
            <a:avLst/>
          </a:prstGeom>
        </p:spPr>
      </p:pic>
      <p:sp>
        <p:nvSpPr>
          <p:cNvPr id="2" name="Zástupný symbol pro obsah 5">
            <a:extLst>
              <a:ext uri="{FF2B5EF4-FFF2-40B4-BE49-F238E27FC236}">
                <a16:creationId xmlns:a16="http://schemas.microsoft.com/office/drawing/2014/main" id="{BC7D0EC2-D3C1-70B4-ED9C-66E388DBFE3F}"/>
              </a:ext>
            </a:extLst>
          </p:cNvPr>
          <p:cNvSpPr txBox="1">
            <a:spLocks/>
          </p:cNvSpPr>
          <p:nvPr/>
        </p:nvSpPr>
        <p:spPr bwMode="auto">
          <a:xfrm>
            <a:off x="663140" y="1181820"/>
            <a:ext cx="3908860" cy="2614066"/>
          </a:xfrm>
          <a:prstGeom prst="rect">
            <a:avLst/>
          </a:prstGeom>
          <a:noFill/>
          <a:ln>
            <a:noFill/>
          </a:ln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  <a:defRPr/>
            </a:pPr>
            <a:r>
              <a:rPr lang="cs-CZ" sz="1400" dirty="0"/>
              <a:t>V roce 2023 byla dokončena 3. etapa revitalizace </a:t>
            </a:r>
            <a:r>
              <a:rPr lang="cs-CZ" sz="1400" dirty="0" err="1"/>
              <a:t>Čerťáku</a:t>
            </a:r>
            <a:endParaRPr lang="cs-CZ" sz="1400" dirty="0"/>
          </a:p>
          <a:p>
            <a:pPr marL="17145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  <a:defRPr/>
            </a:pPr>
            <a:r>
              <a:rPr lang="cs-CZ" sz="1400" dirty="0"/>
              <a:t>Pro děti i dospělé byly instalovány nové herní a fitness prvky a také ohniště</a:t>
            </a:r>
          </a:p>
          <a:p>
            <a:pPr marL="17145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  <a:defRPr/>
            </a:pPr>
            <a:r>
              <a:rPr lang="cs-CZ" sz="1400" dirty="0"/>
              <a:t>Dětské hřiště se skládá z houpačky, terénní skluzavky, balančních špalků a pískoviště</a:t>
            </a:r>
          </a:p>
          <a:p>
            <a:pPr marL="17145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  <a:defRPr/>
            </a:pPr>
            <a:r>
              <a:rPr lang="cs-CZ" sz="1400" dirty="0"/>
              <a:t>V příštím roce by v rámci 3. etapy revitalizace </a:t>
            </a:r>
            <a:r>
              <a:rPr lang="cs-CZ" sz="1400" dirty="0" err="1"/>
              <a:t>Čerťáku</a:t>
            </a:r>
            <a:r>
              <a:rPr lang="cs-CZ" sz="1400" dirty="0"/>
              <a:t> mělo dojít ještě k vybudování beachvolejbalového hřiště a travnatého hřiště (např. na badminton)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656696" y="411511"/>
            <a:ext cx="3470979" cy="36004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9. - 10. </a:t>
            </a:r>
            <a:r>
              <a:rPr lang="pl-PL" sz="2000" dirty="0"/>
              <a:t>Více zastávek MHD</a:t>
            </a:r>
            <a:endParaRPr sz="2000" dirty="0"/>
          </a:p>
        </p:txBody>
      </p:sp>
      <p:sp>
        <p:nvSpPr>
          <p:cNvPr id="8" name="Podnadpis 7"/>
          <p:cNvSpPr txBox="1">
            <a:spLocks/>
          </p:cNvSpPr>
          <p:nvPr/>
        </p:nvSpPr>
        <p:spPr bwMode="auto">
          <a:xfrm>
            <a:off x="2639452" y="4567377"/>
            <a:ext cx="6151099" cy="19091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cs-CZ" sz="9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" b="13601"/>
          <a:stretch/>
        </p:blipFill>
        <p:spPr bwMode="auto">
          <a:xfrm>
            <a:off x="4716016" y="2211710"/>
            <a:ext cx="3978129" cy="2304256"/>
          </a:xfrm>
          <a:prstGeom prst="rect">
            <a:avLst/>
          </a:prstGeom>
        </p:spPr>
      </p:pic>
      <p:sp>
        <p:nvSpPr>
          <p:cNvPr id="9" name="Zástupný symbol pro obsah 5">
            <a:extLst>
              <a:ext uri="{FF2B5EF4-FFF2-40B4-BE49-F238E27FC236}">
                <a16:creationId xmlns:a16="http://schemas.microsoft.com/office/drawing/2014/main" id="{62B97DDA-FDAE-5D7E-4E5C-7D6A6052B89E}"/>
              </a:ext>
            </a:extLst>
          </p:cNvPr>
          <p:cNvSpPr txBox="1">
            <a:spLocks/>
          </p:cNvSpPr>
          <p:nvPr/>
        </p:nvSpPr>
        <p:spPr bwMode="auto">
          <a:xfrm>
            <a:off x="660754" y="1264717"/>
            <a:ext cx="3908860" cy="3179241"/>
          </a:xfrm>
          <a:prstGeom prst="rect">
            <a:avLst/>
          </a:prstGeom>
          <a:noFill/>
          <a:ln>
            <a:noFill/>
          </a:ln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  <a:defRPr/>
            </a:pPr>
            <a:r>
              <a:rPr lang="cs-CZ" sz="1400" dirty="0"/>
              <a:t>V roce 2021 byla vybudována nová zastávka u obchodního centra v Šenově (jezdí sem linka 603)</a:t>
            </a:r>
          </a:p>
          <a:p>
            <a:pPr marL="17145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  <a:defRPr/>
            </a:pPr>
            <a:r>
              <a:rPr lang="cs-CZ" sz="1400" dirty="0"/>
              <a:t>V letošním roce byla vybudována nová autobusová zastávka včetně autobusového zálivu a zastávkového přístřešku na ulici </a:t>
            </a:r>
            <a:r>
              <a:rPr lang="cs-CZ" sz="1400" b="1" dirty="0"/>
              <a:t>Riegrova</a:t>
            </a:r>
            <a:r>
              <a:rPr lang="cs-CZ" sz="1400" dirty="0"/>
              <a:t> ve směru do centra (linky 601, 602)</a:t>
            </a:r>
          </a:p>
          <a:p>
            <a:pPr marL="17145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  <a:defRPr/>
            </a:pPr>
            <a:r>
              <a:rPr lang="cs-CZ" sz="1400" dirty="0"/>
              <a:t>V příštím roce se bude dělat studie na autobusovou zastávku na ulici </a:t>
            </a:r>
            <a:r>
              <a:rPr lang="cs-CZ" sz="1400" b="1" dirty="0"/>
              <a:t>Svatopluka Čecha</a:t>
            </a:r>
            <a:r>
              <a:rPr lang="cs-CZ" sz="1400" dirty="0"/>
              <a:t> (linka 602)</a:t>
            </a:r>
          </a:p>
          <a:p>
            <a:pPr marL="17145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  <a:defRPr/>
            </a:pPr>
            <a:r>
              <a:rPr lang="cs-CZ" sz="1400" dirty="0"/>
              <a:t>Dokončuje se projekt na novou zastávku ve </a:t>
            </a:r>
            <a:r>
              <a:rPr lang="cs-CZ" sz="1400" b="1" dirty="0"/>
              <a:t>Straníku </a:t>
            </a:r>
            <a:r>
              <a:rPr lang="cs-CZ" sz="1400" dirty="0"/>
              <a:t>na dolním konci (linka 697)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656696" y="411511"/>
            <a:ext cx="3470979" cy="36004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9. – 10. </a:t>
            </a:r>
            <a:r>
              <a:rPr lang="pl-PL" sz="2000" dirty="0"/>
              <a:t>Bikrosové hřiště</a:t>
            </a:r>
            <a:endParaRPr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656696" y="1082007"/>
            <a:ext cx="3296175" cy="3042447"/>
          </a:xfrm>
        </p:spPr>
        <p:txBody>
          <a:bodyPr>
            <a:normAutofit/>
          </a:bodyPr>
          <a:lstStyle/>
          <a:p>
            <a:pPr marL="171450" lvl="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</a:pPr>
            <a:r>
              <a:rPr lang="cs-CZ" sz="1400" dirty="0"/>
              <a:t>Nový </a:t>
            </a:r>
            <a:r>
              <a:rPr lang="cs-CZ" sz="1400" b="1" dirty="0" err="1"/>
              <a:t>pumptrack</a:t>
            </a:r>
            <a:r>
              <a:rPr lang="cs-CZ" sz="1400" b="1" dirty="0"/>
              <a:t> </a:t>
            </a:r>
            <a:r>
              <a:rPr lang="cs-CZ" sz="1400" dirty="0"/>
              <a:t>vznikne v příštím roce na bývalém Horním nádraží</a:t>
            </a:r>
          </a:p>
          <a:p>
            <a:pPr marL="171450" lvl="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</a:pPr>
            <a:r>
              <a:rPr lang="cs-CZ" sz="1400" dirty="0"/>
              <a:t>Na jaře letošního roku byl dokončen skatepark v areálu sportovišť</a:t>
            </a:r>
          </a:p>
        </p:txBody>
      </p:sp>
      <p:sp>
        <p:nvSpPr>
          <p:cNvPr id="8" name="Podnadpis 7"/>
          <p:cNvSpPr txBox="1">
            <a:spLocks/>
          </p:cNvSpPr>
          <p:nvPr/>
        </p:nvSpPr>
        <p:spPr bwMode="auto">
          <a:xfrm>
            <a:off x="2639452" y="4567377"/>
            <a:ext cx="6151099" cy="19091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cs-CZ" sz="9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1" y="1489499"/>
            <a:ext cx="4837680" cy="304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203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Zástupný text 2"/>
          <p:cNvSpPr>
            <a:spLocks noGrp="1"/>
          </p:cNvSpPr>
          <p:nvPr>
            <p:ph type="body" sz="quarter" idx="10"/>
          </p:nvPr>
        </p:nvSpPr>
        <p:spPr bwMode="auto">
          <a:xfrm>
            <a:off x="725528" y="1888945"/>
            <a:ext cx="7548522" cy="153196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/>
              <a:t>Děkujeme za pozornost.</a:t>
            </a:r>
            <a:endParaRPr/>
          </a:p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  <p:sp>
        <p:nvSpPr>
          <p:cNvPr id="4" name="Podnadpis 1"/>
          <p:cNvSpPr>
            <a:spLocks noGrp="1"/>
          </p:cNvSpPr>
          <p:nvPr>
            <p:ph type="subTitle" idx="1"/>
          </p:nvPr>
        </p:nvSpPr>
        <p:spPr bwMode="auto">
          <a:xfrm>
            <a:off x="636627" y="4226695"/>
            <a:ext cx="7599448" cy="53465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u="sng">
                <a:hlinkClick r:id="rId2" tooltip="https://www.novyjicin.cz/zdravemesto/"/>
              </a:rPr>
              <a:t>www.novyjicin.cz/zdravemesto</a:t>
            </a:r>
            <a:endParaRPr lang="cs-CZ"/>
          </a:p>
          <a:p>
            <a:pPr>
              <a:defRPr/>
            </a:pPr>
            <a:r>
              <a:rPr lang="cs-CZ" u="sng">
                <a:hlinkClick r:id="rId3" tooltip="http://www.facebook.com/zdravemestonovyjicin"/>
              </a:rPr>
              <a:t>www.facebook.com/zdravemestonovyjicin</a:t>
            </a:r>
            <a:r>
              <a:rPr lang="cs-CZ"/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/>
        <a:ea typeface="Arial"/>
        <a:cs typeface="Arial"/>
      </a:majorFont>
      <a:minorFont>
        <a:latin typeface="Franklin Gothic Book"/>
        <a:ea typeface="Arial"/>
        <a:cs typeface="Arial"/>
      </a:minorFont>
    </a:fontScheme>
    <a:fmtScheme name="Motiv 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novyjicin</Template>
  <TotalTime>2095</TotalTime>
  <Words>848</Words>
  <Application>Microsoft Office PowerPoint</Application>
  <DocSecurity>0</DocSecurity>
  <PresentationFormat>Předvádění na obrazovce (16:9)</PresentationFormat>
  <Paragraphs>102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NovyJicin-Manrope</vt:lpstr>
      <vt:lpstr>NovyJicin-Manrope ExtraBold</vt:lpstr>
      <vt:lpstr>NovyJicin-Manrope Light</vt:lpstr>
      <vt:lpstr>Arial</vt:lpstr>
      <vt:lpstr>Open Sans</vt:lpstr>
      <vt:lpstr>Motiv Office</vt:lpstr>
      <vt:lpstr>Prezentace aplikace PowerPoint</vt:lpstr>
      <vt:lpstr>Školní fórum 2022</vt:lpstr>
      <vt:lpstr> 1. Bobří ZOO  </vt:lpstr>
      <vt:lpstr>2. Autobusové nádraží - lavičky, úklid</vt:lpstr>
      <vt:lpstr> 3. – 5. Bazén (tobogán, teplota vody) </vt:lpstr>
      <vt:lpstr>3. – 5. Vyřešení dopravy v DHL (kamiony stojí v centru)</vt:lpstr>
      <vt:lpstr>Prezentace aplikace PowerPoint</vt:lpstr>
      <vt:lpstr>6. Více laviček před školou </vt:lpstr>
      <vt:lpstr>7. Opravit veřejné WC </vt:lpstr>
      <vt:lpstr>8. Hřiště na Čerťáku </vt:lpstr>
      <vt:lpstr>9. - 10. Více zastávek MHD</vt:lpstr>
      <vt:lpstr>9. – 10. Bikrosové hřiště</vt:lpstr>
      <vt:lpstr>Prezentace aplikace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/>
  <dc:creator>Petr Čaník</dc:creator>
  <cp:keywords/>
  <dc:description/>
  <cp:lastModifiedBy>Ondřej Syrovátka</cp:lastModifiedBy>
  <cp:revision>224</cp:revision>
  <dcterms:created xsi:type="dcterms:W3CDTF">2020-09-13T09:53:43Z</dcterms:created>
  <dcterms:modified xsi:type="dcterms:W3CDTF">2024-11-09T13:50:39Z</dcterms:modified>
  <cp:category/>
  <dc:identifier/>
  <cp:contentStatus/>
  <dc:language/>
  <cp:version/>
</cp:coreProperties>
</file>