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0" r:id="rId2"/>
    <p:sldId id="258" r:id="rId3"/>
    <p:sldId id="262" r:id="rId4"/>
    <p:sldId id="268" r:id="rId5"/>
    <p:sldId id="307" r:id="rId6"/>
    <p:sldId id="308" r:id="rId7"/>
    <p:sldId id="309" r:id="rId8"/>
    <p:sldId id="311" r:id="rId9"/>
    <p:sldId id="310" r:id="rId10"/>
    <p:sldId id="312" r:id="rId11"/>
    <p:sldId id="313" r:id="rId12"/>
    <p:sldId id="314" r:id="rId13"/>
    <p:sldId id="315" r:id="rId14"/>
    <p:sldId id="316" r:id="rId15"/>
    <p:sldId id="297" r:id="rId16"/>
  </p:sldIdLst>
  <p:sldSz cx="9144000" cy="5143500" type="screen16x9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C0B4B90-8F7F-5CD2-08FA-131C0100D881}" name="Ondřej Syrovátka" initials="OS" userId="b492393f53487d2b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B24B"/>
    <a:srgbClr val="FFFF00"/>
    <a:srgbClr val="E3232B"/>
    <a:srgbClr val="B026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165" autoAdjust="0"/>
    <p:restoredTop sz="96326"/>
  </p:normalViewPr>
  <p:slideViewPr>
    <p:cSldViewPr snapToGrid="0" snapToObjects="1">
      <p:cViewPr varScale="1">
        <p:scale>
          <a:sx n="148" d="100"/>
          <a:sy n="148" d="100"/>
        </p:scale>
        <p:origin x="108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69" d="100"/>
          <a:sy n="169" d="100"/>
        </p:scale>
        <p:origin x="5400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="" xmlns:a16="http://schemas.microsoft.com/office/drawing/2014/main" id="{55D93A45-9556-324E-A12A-64F55EB908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="" xmlns:a16="http://schemas.microsoft.com/office/drawing/2014/main" id="{F7598454-E185-1740-8162-2D57B9CA0E6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DE20BC-E0EA-C44B-AFF3-3A565337FD80}" type="datetimeFigureOut">
              <a:rPr lang="cs-CZ" smtClean="0"/>
              <a:t>18.01.2024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="" xmlns:a16="http://schemas.microsoft.com/office/drawing/2014/main" id="{D462A273-FC4F-F64A-9DC6-A860A73CDEF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BA2C48B1-27E6-9242-8BFE-E96E73B593F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C7A9FA-6246-4843-9F4F-660DE3DCE0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70017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A3392-A768-4744-8F87-571F0E5DA481}" type="datetimeFigureOut">
              <a:rPr lang="cs-CZ" smtClean="0"/>
              <a:t>18.01.2024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EE84C6-8B03-354A-8A28-2B51E8C770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0131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EE84C6-8B03-354A-8A28-2B51E8C7703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4852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7574" y="4231222"/>
            <a:ext cx="7599448" cy="534655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buNone/>
              <a:defRPr sz="1125" b="0" i="0">
                <a:solidFill>
                  <a:schemeClr val="bg1"/>
                </a:solidFill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dirty="0"/>
              <a:t>Autor prezentace</a:t>
            </a:r>
          </a:p>
          <a:p>
            <a:r>
              <a:rPr lang="cs-CZ" dirty="0"/>
              <a:t>Datum prezentace</a:t>
            </a:r>
            <a:endParaRPr lang="en-US" dirty="0"/>
          </a:p>
        </p:txBody>
      </p:sp>
      <p:sp>
        <p:nvSpPr>
          <p:cNvPr id="10" name="Zástupný text 9">
            <a:extLst>
              <a:ext uri="{FF2B5EF4-FFF2-40B4-BE49-F238E27FC236}">
                <a16:creationId xmlns="" xmlns:a16="http://schemas.microsoft.com/office/drawing/2014/main" id="{E3C40DB0-9E24-9F44-9648-8FAA39208D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8278" y="1783496"/>
            <a:ext cx="7594217" cy="1320404"/>
          </a:xfrm>
        </p:spPr>
        <p:txBody>
          <a:bodyPr/>
          <a:lstStyle>
            <a:lvl1pPr marL="0" indent="0"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</a:lstStyle>
          <a:p>
            <a:pPr lvl="0"/>
            <a:r>
              <a:rPr lang="cs-CZ" dirty="0"/>
              <a:t>Nadpis </a:t>
            </a:r>
            <a:r>
              <a:rPr lang="cs-CZ" dirty="0" err="1"/>
              <a:t>powerpointové</a:t>
            </a:r>
            <a:r>
              <a:rPr lang="cs-CZ" dirty="0"/>
              <a:t> prezentace</a:t>
            </a:r>
          </a:p>
        </p:txBody>
      </p:sp>
    </p:spTree>
    <p:extLst>
      <p:ext uri="{BB962C8B-B14F-4D97-AF65-F5344CB8AC3E}">
        <p14:creationId xmlns:p14="http://schemas.microsoft.com/office/powerpoint/2010/main" val="298989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kladní rozložení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639453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dirty="0"/>
              <a:t>Kliknutím lze upravit styl předlohy.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38766" y="273845"/>
            <a:ext cx="7945597" cy="441959"/>
          </a:xfrm>
        </p:spPr>
        <p:txBody>
          <a:bodyPr>
            <a:normAutofit/>
          </a:bodyPr>
          <a:lstStyle>
            <a:lvl1pPr>
              <a:defRPr sz="2250" b="1" i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</a:lstStyle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idx="10"/>
          </p:nvPr>
        </p:nvSpPr>
        <p:spPr>
          <a:xfrm>
            <a:off x="638766" y="775812"/>
            <a:ext cx="7945598" cy="3639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1pPr>
            <a:lvl2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2pPr>
            <a:lvl3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3pPr>
            <a:lvl4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4pPr>
            <a:lvl5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37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horizontální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639453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dirty="0"/>
              <a:t>Název </a:t>
            </a:r>
            <a:r>
              <a:rPr lang="cs-CZ" dirty="0" err="1"/>
              <a:t>powerpointové</a:t>
            </a:r>
            <a:r>
              <a:rPr lang="cs-CZ" dirty="0"/>
              <a:t> prezentace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661176" y="2956277"/>
            <a:ext cx="3819645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</a:lstStyle>
          <a:p>
            <a:r>
              <a:rPr lang="cs-CZ" dirty="0"/>
              <a:t>Základní údaje </a:t>
            </a:r>
            <a:br>
              <a:rPr lang="cs-CZ" dirty="0"/>
            </a:br>
            <a:r>
              <a:rPr lang="cs-CZ" dirty="0"/>
              <a:t>o městě Nový Jičín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>
          <a:xfrm>
            <a:off x="4930394" y="2956278"/>
            <a:ext cx="3860157" cy="1458560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 smtClean="0">
                <a:effectLst/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1pPr>
            <a:lvl2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2pPr>
            <a:lvl3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3pPr>
            <a:lvl4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4pPr>
            <a:lvl5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5pPr>
          </a:lstStyle>
          <a:p>
            <a:pPr lvl="0"/>
            <a:r>
              <a:rPr lang="cs-CZ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Jičínka</a:t>
            </a:r>
            <a:r>
              <a:rPr lang="cs-CZ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a potok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Grasmanka</a:t>
            </a:r>
            <a:r>
              <a:rPr lang="cs-CZ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Z dopravního hlediska je poloha města vcelku příznivá. Jeho polohu lze považovat za strategickou vzhledem k jejímu umístění v koridoru Moravské brány.</a:t>
            </a:r>
            <a:endParaRPr lang="en-US" dirty="0"/>
          </a:p>
        </p:txBody>
      </p:sp>
      <p:sp>
        <p:nvSpPr>
          <p:cNvPr id="9" name="Zástupný symbol obrázku 5">
            <a:extLst>
              <a:ext uri="{FF2B5EF4-FFF2-40B4-BE49-F238E27FC236}">
                <a16:creationId xmlns="" xmlns:a16="http://schemas.microsoft.com/office/drawing/2014/main" id="{526BF8D8-E57F-4942-B6E9-23E175D79CF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1"/>
            <a:ext cx="9144000" cy="2571749"/>
          </a:xfrm>
        </p:spPr>
        <p:txBody>
          <a:bodyPr/>
          <a:lstStyle>
            <a:lvl1pPr>
              <a:buNone/>
              <a:defRPr/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5029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vertikální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656695" y="385212"/>
            <a:ext cx="3484999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</a:lstStyle>
          <a:p>
            <a:r>
              <a:rPr lang="cs-CZ" dirty="0"/>
              <a:t>Základní údaje </a:t>
            </a:r>
            <a:br>
              <a:rPr lang="cs-CZ" dirty="0"/>
            </a:br>
            <a:r>
              <a:rPr lang="cs-CZ" dirty="0"/>
              <a:t>o městě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>
          <a:xfrm>
            <a:off x="656695" y="1254799"/>
            <a:ext cx="3484999" cy="2994557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 smtClean="0">
                <a:effectLst/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1pPr>
            <a:lvl2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2pPr>
            <a:lvl3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3pPr>
            <a:lvl4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4pPr>
            <a:lvl5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5pPr>
          </a:lstStyle>
          <a:p>
            <a:pPr lvl="0"/>
            <a:r>
              <a:rPr lang="cs-CZ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Jičínka</a:t>
            </a:r>
            <a:r>
              <a:rPr lang="cs-CZ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a potok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Grasmanka</a:t>
            </a:r>
            <a:r>
              <a:rPr lang="cs-CZ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Z dopravního hlediska je poloha města vcelku příznivá. Jeho polohu lze považovat za strategickou vzhledem k jejímu umístění v koridoru Moravské brány.</a:t>
            </a:r>
            <a:endParaRPr lang="en-US" dirty="0"/>
          </a:p>
        </p:txBody>
      </p:sp>
      <p:sp>
        <p:nvSpPr>
          <p:cNvPr id="9" name="Zástupný symbol obrázku 5">
            <a:extLst>
              <a:ext uri="{FF2B5EF4-FFF2-40B4-BE49-F238E27FC236}">
                <a16:creationId xmlns="" xmlns:a16="http://schemas.microsoft.com/office/drawing/2014/main" id="{526BF8D8-E57F-4942-B6E9-23E175D79CF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572001" y="1"/>
            <a:ext cx="4571999" cy="5143499"/>
          </a:xfrm>
        </p:spPr>
        <p:txBody>
          <a:bodyPr/>
          <a:lstStyle>
            <a:lvl1pPr>
              <a:buNone/>
              <a:defRPr/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0030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9161" y="4361438"/>
            <a:ext cx="7599448" cy="404439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750" b="0" i="0">
                <a:solidFill>
                  <a:schemeClr val="bg1"/>
                </a:solidFill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dirty="0" err="1"/>
              <a:t>www.novyjicin.cz</a:t>
            </a:r>
            <a:endParaRPr lang="cs-CZ" dirty="0"/>
          </a:p>
          <a:p>
            <a:r>
              <a:rPr lang="cs-CZ" dirty="0" err="1"/>
              <a:t>facebook.com</a:t>
            </a:r>
            <a:r>
              <a:rPr lang="cs-CZ" dirty="0"/>
              <a:t>/</a:t>
            </a:r>
            <a:r>
              <a:rPr lang="cs-CZ" dirty="0" err="1"/>
              <a:t>novyjicin</a:t>
            </a:r>
            <a:endParaRPr lang="en-US" dirty="0"/>
          </a:p>
        </p:txBody>
      </p:sp>
      <p:sp>
        <p:nvSpPr>
          <p:cNvPr id="10" name="Zástupný text 9">
            <a:extLst>
              <a:ext uri="{FF2B5EF4-FFF2-40B4-BE49-F238E27FC236}">
                <a16:creationId xmlns="" xmlns:a16="http://schemas.microsoft.com/office/drawing/2014/main" id="{E3C40DB0-9E24-9F44-9648-8FAA39208D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6178" y="1783496"/>
            <a:ext cx="7594217" cy="560378"/>
          </a:xfrm>
        </p:spPr>
        <p:txBody>
          <a:bodyPr/>
          <a:lstStyle>
            <a:lvl1pPr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</a:lstStyle>
          <a:p>
            <a:pPr lvl="0"/>
            <a:r>
              <a:rPr lang="cs-CZ" dirty="0"/>
              <a:t>Kontakt</a:t>
            </a:r>
          </a:p>
        </p:txBody>
      </p:sp>
      <p:sp>
        <p:nvSpPr>
          <p:cNvPr id="5" name="Zástupný text 9">
            <a:extLst>
              <a:ext uri="{FF2B5EF4-FFF2-40B4-BE49-F238E27FC236}">
                <a16:creationId xmlns="" xmlns:a16="http://schemas.microsoft.com/office/drawing/2014/main" id="{D041CB2B-9BF3-A246-AC6F-E890528D423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6178" y="2373589"/>
            <a:ext cx="7594217" cy="1819340"/>
          </a:xfrm>
        </p:spPr>
        <p:txBody>
          <a:bodyPr/>
          <a:lstStyle>
            <a:lvl1pPr algn="l">
              <a:lnSpc>
                <a:spcPct val="110000"/>
              </a:lnSpc>
              <a:buNone/>
              <a:defRPr lang="cs-CZ" sz="750" b="0" i="0" smtClean="0">
                <a:solidFill>
                  <a:schemeClr val="bg1"/>
                </a:solidFill>
                <a:effectLst/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1pPr>
          </a:lstStyle>
          <a:p>
            <a:pPr lvl="0"/>
            <a:r>
              <a:rPr lang="cs-CZ" dirty="0"/>
              <a:t>Městský úřad Nový Jičín</a:t>
            </a:r>
          </a:p>
          <a:p>
            <a:pPr lvl="0"/>
            <a:r>
              <a:rPr lang="cs-CZ" dirty="0"/>
              <a:t>Masarykovo nám. 1/1</a:t>
            </a:r>
          </a:p>
          <a:p>
            <a:pPr lvl="0"/>
            <a:r>
              <a:rPr lang="cs-CZ" dirty="0"/>
              <a:t>741 01 Nový Jičín</a:t>
            </a:r>
          </a:p>
        </p:txBody>
      </p:sp>
    </p:spTree>
    <p:extLst>
      <p:ext uri="{BB962C8B-B14F-4D97-AF65-F5344CB8AC3E}">
        <p14:creationId xmlns:p14="http://schemas.microsoft.com/office/powerpoint/2010/main" val="4174109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628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5" r:id="rId3"/>
    <p:sldLayoutId id="2147483676" r:id="rId4"/>
    <p:sldLayoutId id="2147483674" r:id="rId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0" i="0" kern="1200">
          <a:solidFill>
            <a:schemeClr val="tx1"/>
          </a:solidFill>
          <a:latin typeface="NovyJicin-Manrope" pitchFamily="2" charset="-128"/>
          <a:ea typeface="NovyJicin-Manrope" pitchFamily="2" charset="-128"/>
          <a:cs typeface="NovyJicin-Manrope" pitchFamily="2" charset="-128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050" b="0" i="0" kern="1200">
          <a:solidFill>
            <a:schemeClr val="tx1"/>
          </a:solidFill>
          <a:latin typeface="NovyJicin-Manrope" pitchFamily="2" charset="-128"/>
          <a:ea typeface="NovyJicin-Manrope" pitchFamily="2" charset="-128"/>
          <a:cs typeface="NovyJicin-Manrope" pitchFamily="2" charset="-128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050" b="0" i="0" kern="1200">
          <a:solidFill>
            <a:schemeClr val="tx1"/>
          </a:solidFill>
          <a:latin typeface="NovyJicin-Manrope" pitchFamily="2" charset="-128"/>
          <a:ea typeface="NovyJicin-Manrope" pitchFamily="2" charset="-128"/>
          <a:cs typeface="NovyJicin-Manrope" pitchFamily="2" charset="-128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050" b="0" i="0" kern="1200">
          <a:solidFill>
            <a:schemeClr val="tx1"/>
          </a:solidFill>
          <a:latin typeface="NovyJicin-Manrope" pitchFamily="2" charset="-128"/>
          <a:ea typeface="NovyJicin-Manrope" pitchFamily="2" charset="-128"/>
          <a:cs typeface="NovyJicin-Manrope" pitchFamily="2" charset="-128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050" b="0" i="0" kern="1200">
          <a:solidFill>
            <a:schemeClr val="tx1"/>
          </a:solidFill>
          <a:latin typeface="NovyJicin-Manrope" pitchFamily="2" charset="-128"/>
          <a:ea typeface="NovyJicin-Manrope" pitchFamily="2" charset="-128"/>
          <a:cs typeface="NovyJicin-Manrope" pitchFamily="2" charset="-128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050" b="0" i="0" kern="1200">
          <a:solidFill>
            <a:schemeClr val="tx1"/>
          </a:solidFill>
          <a:latin typeface="NovyJicin-Manrope" pitchFamily="2" charset="-128"/>
          <a:ea typeface="NovyJicin-Manrope" pitchFamily="2" charset="-128"/>
          <a:cs typeface="NovyJicin-Manrope" pitchFamily="2" charset="-128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zdravemestonovyjicin" TargetMode="External"/><Relationship Id="rId2" Type="http://schemas.openxmlformats.org/officeDocument/2006/relationships/hyperlink" Target="https://www.novyjicin.cz/zdravemesto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>
            <a:extLst>
              <a:ext uri="{FF2B5EF4-FFF2-40B4-BE49-F238E27FC236}">
                <a16:creationId xmlns="" xmlns:a16="http://schemas.microsoft.com/office/drawing/2014/main" id="{5C67F343-45A7-A340-9491-A583F2D26A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6627" y="4226695"/>
            <a:ext cx="7599448" cy="534655"/>
          </a:xfrm>
        </p:spPr>
        <p:txBody>
          <a:bodyPr>
            <a:normAutofit/>
          </a:bodyPr>
          <a:lstStyle/>
          <a:p>
            <a:r>
              <a:rPr lang="cs-CZ" dirty="0" smtClean="0"/>
              <a:t>Mgr</a:t>
            </a:r>
            <a:r>
              <a:rPr lang="cs-CZ" dirty="0"/>
              <a:t>. Stanislav Kopecký (starosta), Mgr. Ondřej Syrovátka (místostarosta a politik Zdravého města a MA21)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6ECBD63E-2A69-1E4B-9472-75642ACA13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6627" y="1805769"/>
            <a:ext cx="6876466" cy="1531961"/>
          </a:xfrm>
        </p:spPr>
        <p:txBody>
          <a:bodyPr/>
          <a:lstStyle/>
          <a:p>
            <a:r>
              <a:rPr lang="cs-CZ" dirty="0"/>
              <a:t>Plnění priorit z Veřejného fóra</a:t>
            </a:r>
          </a:p>
          <a:p>
            <a:r>
              <a:rPr lang="cs-CZ" sz="4400" dirty="0"/>
              <a:t>2017 - </a:t>
            </a:r>
            <a:r>
              <a:rPr lang="cs-CZ" sz="4400" dirty="0" smtClean="0"/>
              <a:t>2022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6116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>
            <a:extLst>
              <a:ext uri="{FF2B5EF4-FFF2-40B4-BE49-F238E27FC236}">
                <a16:creationId xmlns="" xmlns:a16="http://schemas.microsoft.com/office/drawing/2014/main" id="{088DCF51-E298-9647-8550-A6CA77B66F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1434" y="4575655"/>
            <a:ext cx="4613324" cy="19091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</a:t>
            </a:r>
            <a:r>
              <a:rPr lang="cs-CZ" dirty="0" smtClean="0"/>
              <a:t>2022</a:t>
            </a:r>
            <a:endParaRPr lang="cs-CZ" dirty="0"/>
          </a:p>
        </p:txBody>
      </p:sp>
      <p:sp>
        <p:nvSpPr>
          <p:cNvPr id="3" name="Nadpis 2">
            <a:extLst>
              <a:ext uri="{FF2B5EF4-FFF2-40B4-BE49-F238E27FC236}">
                <a16:creationId xmlns="" xmlns:a16="http://schemas.microsoft.com/office/drawing/2014/main" id="{F8745CEC-EB79-4A48-A6A2-9AAB3F6D6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787" y="273845"/>
            <a:ext cx="5893487" cy="441959"/>
          </a:xfrm>
        </p:spPr>
        <p:txBody>
          <a:bodyPr/>
          <a:lstStyle/>
          <a:p>
            <a:r>
              <a:rPr lang="cs-CZ" dirty="0"/>
              <a:t>Veřejná fóra v předešlých letech</a:t>
            </a:r>
            <a:endParaRPr lang="cs-CZ" b="1" dirty="0">
              <a:latin typeface="NovyJicin-Manrope ExtraBold" pitchFamily="2" charset="-128"/>
              <a:ea typeface="NovyJicin-Manrope ExtraBold" pitchFamily="2" charset="-128"/>
              <a:cs typeface="NovyJicin-Manrope ExtraBold" pitchFamily="2" charset="-128"/>
            </a:endParaRP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FD94CF60-A900-DC47-8EF3-821FD58FFFB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33788" y="893515"/>
            <a:ext cx="7921737" cy="354325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30000"/>
              </a:lnSpc>
            </a:pPr>
            <a:r>
              <a:rPr lang="cs-CZ" sz="14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2017</a:t>
            </a:r>
          </a:p>
          <a:p>
            <a:pPr lvl="1">
              <a:lnSpc>
                <a:spcPct val="130000"/>
              </a:lnSpc>
            </a:pPr>
            <a:r>
              <a:rPr lang="cs-CZ" sz="14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16. května 2017, 1. Veřejné fórum (VF) v Novém Jičíně</a:t>
            </a:r>
          </a:p>
          <a:p>
            <a:pPr>
              <a:lnSpc>
                <a:spcPct val="130000"/>
              </a:lnSpc>
            </a:pPr>
            <a:r>
              <a:rPr lang="cs-CZ" sz="14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2018</a:t>
            </a:r>
          </a:p>
          <a:p>
            <a:pPr lvl="1">
              <a:lnSpc>
                <a:spcPct val="130000"/>
              </a:lnSpc>
            </a:pPr>
            <a:r>
              <a:rPr lang="cs-CZ" sz="14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15. května 2018, poprvé zařazen stůl pro mládež</a:t>
            </a:r>
          </a:p>
          <a:p>
            <a:pPr>
              <a:lnSpc>
                <a:spcPct val="130000"/>
              </a:lnSpc>
            </a:pPr>
            <a:r>
              <a:rPr lang="cs-CZ" sz="14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2019</a:t>
            </a:r>
          </a:p>
          <a:p>
            <a:pPr lvl="1">
              <a:lnSpc>
                <a:spcPct val="130000"/>
              </a:lnSpc>
            </a:pPr>
            <a:r>
              <a:rPr lang="cs-CZ" sz="14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25. dubna 2019, součástí akce prezentace Projektů pro Nový Jičín 2019</a:t>
            </a:r>
          </a:p>
          <a:p>
            <a:pPr>
              <a:lnSpc>
                <a:spcPct val="130000"/>
              </a:lnSpc>
            </a:pPr>
            <a:r>
              <a:rPr lang="cs-CZ" sz="14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2020</a:t>
            </a:r>
          </a:p>
          <a:p>
            <a:pPr lvl="1">
              <a:lnSpc>
                <a:spcPct val="130000"/>
              </a:lnSpc>
            </a:pPr>
            <a:r>
              <a:rPr lang="cs-CZ" sz="14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zrušeno kvůli opatřením v souvislosti s pandemií COVID-19</a:t>
            </a:r>
          </a:p>
          <a:p>
            <a:pPr>
              <a:lnSpc>
                <a:spcPct val="130000"/>
              </a:lnSpc>
            </a:pPr>
            <a:r>
              <a:rPr lang="cs-CZ" sz="14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2021</a:t>
            </a:r>
          </a:p>
          <a:p>
            <a:pPr lvl="1">
              <a:lnSpc>
                <a:spcPct val="130000"/>
              </a:lnSpc>
            </a:pPr>
            <a:r>
              <a:rPr lang="cs-CZ" sz="14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namísto VF proběhlo dotazníkové šetření (přes 600 zapojených občanů) a online veřejné projednání zaměřené na budoucnost města v souvislosti s připravovaným Strategickým plánem rozvoje města 2021–2027</a:t>
            </a:r>
          </a:p>
          <a:p>
            <a:pPr>
              <a:lnSpc>
                <a:spcPct val="130000"/>
              </a:lnSpc>
            </a:pPr>
            <a:r>
              <a:rPr lang="cs-CZ" sz="14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2022</a:t>
            </a:r>
          </a:p>
          <a:p>
            <a:pPr lvl="1">
              <a:lnSpc>
                <a:spcPct val="130000"/>
              </a:lnSpc>
            </a:pPr>
            <a:r>
              <a:rPr lang="cs-CZ" sz="14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10. května 2022, Veřejné fórum proběhlo po dvou leté </a:t>
            </a:r>
            <a:r>
              <a:rPr lang="cs-CZ" sz="1400" dirty="0" smtClean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pauze</a:t>
            </a:r>
            <a:endParaRPr lang="cs-CZ" sz="1400" dirty="0">
              <a:latin typeface="NovyJicin-Manrope" pitchFamily="2" charset="-128"/>
              <a:ea typeface="NovyJicin-Manrope" pitchFamily="2" charset="-128"/>
              <a:cs typeface="NovyJicin-Manrope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7757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>
            <a:extLst>
              <a:ext uri="{FF2B5EF4-FFF2-40B4-BE49-F238E27FC236}">
                <a16:creationId xmlns="" xmlns:a16="http://schemas.microsoft.com/office/drawing/2014/main" id="{EAFE23BF-9661-9E4E-90EB-2AB2F791D7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</a:t>
            </a:r>
            <a:r>
              <a:rPr lang="cs-CZ" dirty="0" smtClean="0"/>
              <a:t>2022</a:t>
            </a:r>
            <a:endParaRPr lang="cs-CZ" dirty="0"/>
          </a:p>
        </p:txBody>
      </p:sp>
      <p:sp>
        <p:nvSpPr>
          <p:cNvPr id="3" name="Nadpis 2">
            <a:extLst>
              <a:ext uri="{FF2B5EF4-FFF2-40B4-BE49-F238E27FC236}">
                <a16:creationId xmlns="" xmlns:a16="http://schemas.microsoft.com/office/drawing/2014/main" id="{447E0468-E42C-5C4F-8499-F2FD0AB7D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175" y="2956278"/>
            <a:ext cx="3988097" cy="467376"/>
          </a:xfrm>
        </p:spPr>
        <p:txBody>
          <a:bodyPr>
            <a:normAutofit/>
          </a:bodyPr>
          <a:lstStyle/>
          <a:p>
            <a:r>
              <a:rPr lang="cs-CZ" sz="2000" dirty="0"/>
              <a:t>Veřejné fórum 2017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4132B12F-5764-AE42-93C1-46BF7F0DB01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930395" y="2956959"/>
            <a:ext cx="3860157" cy="1705874"/>
          </a:xfrm>
        </p:spPr>
        <p:txBody>
          <a:bodyPr>
            <a:noAutofit/>
          </a:bodyPr>
          <a:lstStyle/>
          <a:p>
            <a:pPr algn="just"/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Prvního VF se účastnilo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93 občanů,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kteří své návrhy předkládali u 7 tematických stolů, ze kterých vzešlo celkem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14 návrhů.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 návrzích následně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hlasovali občané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(na místě konání akce a poté prostřednictvím ankety).</a:t>
            </a:r>
          </a:p>
          <a:p>
            <a:pPr algn="just"/>
            <a:endParaRPr lang="cs-CZ" sz="1000" dirty="0">
              <a:latin typeface="NovyJicin-Manrope" pitchFamily="2" charset="-128"/>
              <a:ea typeface="NovyJicin-Manrope" pitchFamily="2" charset="-128"/>
              <a:cs typeface="NovyJicin-Manrope" pitchFamily="2" charset="-128"/>
            </a:endParaRPr>
          </a:p>
          <a:p>
            <a:pPr algn="just"/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Ověřené návrhy byly následně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předloženy Radě města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a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Zastupitelstvu,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 které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schválilo,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že se nadále bude zabývat </a:t>
            </a:r>
            <a:b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</a:b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9 příležitostmi.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2" r="142" b="44331"/>
          <a:stretch/>
        </p:blipFill>
        <p:spPr>
          <a:xfrm>
            <a:off x="0" y="0"/>
            <a:ext cx="9144000" cy="2564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77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>
            <a:extLst>
              <a:ext uri="{FF2B5EF4-FFF2-40B4-BE49-F238E27FC236}">
                <a16:creationId xmlns="" xmlns:a16="http://schemas.microsoft.com/office/drawing/2014/main" id="{088DCF51-E298-9647-8550-A6CA77B66F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</a:t>
            </a:r>
            <a:r>
              <a:rPr lang="cs-CZ" dirty="0" smtClean="0"/>
              <a:t>2022</a:t>
            </a:r>
            <a:endParaRPr lang="cs-CZ" dirty="0"/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638018" y="248953"/>
            <a:ext cx="7945597" cy="441959"/>
          </a:xfrm>
        </p:spPr>
        <p:txBody>
          <a:bodyPr>
            <a:normAutofit/>
          </a:bodyPr>
          <a:lstStyle/>
          <a:p>
            <a:r>
              <a:rPr lang="cs-CZ" sz="2200" dirty="0"/>
              <a:t>Plnění priorit 2017</a:t>
            </a:r>
          </a:p>
        </p:txBody>
      </p:sp>
      <p:graphicFrame>
        <p:nvGraphicFramePr>
          <p:cNvPr id="12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2618161090"/>
              </p:ext>
            </p:extLst>
          </p:nvPr>
        </p:nvGraphicFramePr>
        <p:xfrm>
          <a:off x="638175" y="773759"/>
          <a:ext cx="7920001" cy="362502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0227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6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039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3546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411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1890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5471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2670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89324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na fóru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Splněno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Rozpracováno</a:t>
                      </a:r>
                      <a:r>
                        <a:rPr lang="cs-CZ" sz="900" baseline="0" dirty="0">
                          <a:solidFill>
                            <a:schemeClr val="bg1"/>
                          </a:solidFill>
                          <a:latin typeface="NovyJicin-Manrope"/>
                        </a:rPr>
                        <a:t> Nerealizováno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7899">
                <a:tc>
                  <a:txBody>
                    <a:bodyPr/>
                    <a:lstStyle/>
                    <a:p>
                      <a:pPr algn="l"/>
                      <a:r>
                        <a:rPr lang="cs-CZ" sz="900" b="1" dirty="0">
                          <a:latin typeface="NovyJicin-Manrope"/>
                        </a:rPr>
                        <a:t>Vybudovat síť přírodních terénních cyklostezek „Čertovy</a:t>
                      </a:r>
                      <a:r>
                        <a:rPr lang="cs-CZ" sz="900" b="1" baseline="0" dirty="0">
                          <a:latin typeface="NovyJicin-Manrope"/>
                        </a:rPr>
                        <a:t> stezky“ a zřídit „single </a:t>
                      </a:r>
                      <a:r>
                        <a:rPr lang="cs-CZ" sz="900" b="1" baseline="0" dirty="0" err="1">
                          <a:latin typeface="NovyJicin-Manrope"/>
                        </a:rPr>
                        <a:t>trail</a:t>
                      </a:r>
                      <a:r>
                        <a:rPr lang="cs-CZ" sz="900" b="1" baseline="0" dirty="0">
                          <a:latin typeface="NovyJicin-Manrope"/>
                        </a:rPr>
                        <a:t> centrum </a:t>
                      </a:r>
                      <a:r>
                        <a:rPr lang="cs-CZ" sz="900" b="1" baseline="0" dirty="0" err="1">
                          <a:latin typeface="NovyJicin-Manrope"/>
                        </a:rPr>
                        <a:t>Čerťák</a:t>
                      </a:r>
                      <a:r>
                        <a:rPr lang="cs-CZ" sz="900" b="1" baseline="0" dirty="0">
                          <a:latin typeface="NovyJicin-Manrope"/>
                        </a:rPr>
                        <a:t>“</a:t>
                      </a:r>
                      <a:endParaRPr lang="cs-CZ" sz="900" b="1" dirty="0"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266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X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NovyJicin-Manrope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b="1" dirty="0">
                          <a:latin typeface="NovyJicin-Manrope" pitchFamily="2" charset="-128"/>
                          <a:ea typeface="NovyJicin-Manrope" pitchFamily="2" charset="-128"/>
                          <a:cs typeface="NovyJicin-Manrope" pitchFamily="2" charset="-128"/>
                        </a:rPr>
                        <a:t>Vyzvání zástupci spolku Čertovy stezky</a:t>
                      </a:r>
                      <a:r>
                        <a:rPr lang="cs-CZ" sz="800" dirty="0">
                          <a:latin typeface="NovyJicin-Manrope" pitchFamily="2" charset="-128"/>
                          <a:ea typeface="NovyJicin-Manrope" pitchFamily="2" charset="-128"/>
                          <a:cs typeface="NovyJicin-Manrope" pitchFamily="2" charset="-128"/>
                        </a:rPr>
                        <a:t> </a:t>
                      </a:r>
                      <a:endParaRPr lang="cs-CZ" sz="800" b="1" dirty="0">
                        <a:latin typeface="NovyJicin-Manrope" pitchFamily="2" charset="-128"/>
                        <a:ea typeface="NovyJicin-Manrope" pitchFamily="2" charset="-128"/>
                        <a:cs typeface="NovyJicin-Manrope" pitchFamily="2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063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Rozšířit a modernizovat zázemí v lokalitě </a:t>
                      </a:r>
                      <a:r>
                        <a:rPr lang="cs-CZ" sz="900" b="1" dirty="0" err="1">
                          <a:latin typeface="NovyJicin-Manrope"/>
                        </a:rPr>
                        <a:t>Čerťák</a:t>
                      </a:r>
                      <a:endParaRPr lang="cs-CZ" sz="900" b="1" dirty="0"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232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R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NovyJicin-Manrope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Rozpracováno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063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Ozelenit náměstí, především</a:t>
                      </a:r>
                      <a:r>
                        <a:rPr lang="cs-CZ" sz="900" b="1" baseline="0" dirty="0">
                          <a:latin typeface="NovyJicin-Manrope"/>
                        </a:rPr>
                        <a:t> stromy</a:t>
                      </a:r>
                      <a:endParaRPr lang="cs-CZ" sz="900" b="1" dirty="0"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0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8232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Vybudovat</a:t>
                      </a:r>
                      <a:r>
                        <a:rPr lang="cs-CZ" sz="900" b="1" baseline="0" dirty="0">
                          <a:latin typeface="NovyJicin-Manrope"/>
                        </a:rPr>
                        <a:t> kruhový objezd u Čedoku včetně přechodů v okolních ulicích</a:t>
                      </a:r>
                      <a:endParaRPr lang="cs-CZ" sz="900" b="1" dirty="0"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2201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Vytvořit koncepci</a:t>
                      </a:r>
                      <a:r>
                        <a:rPr lang="cs-CZ" sz="900" b="1" baseline="0" dirty="0">
                          <a:latin typeface="NovyJicin-Manrope"/>
                        </a:rPr>
                        <a:t> parkování ve městě</a:t>
                      </a:r>
                      <a:endParaRPr lang="cs-CZ" sz="900" b="1" dirty="0"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0358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Zajistit brigády pro mládež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900" b="1" dirty="0"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8232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Podpořit jazykové vzdělávání a výjezdy studentů do partnerských měst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1063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Navýšit kapacitu kontejnerů na bioodpad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1063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Podpořit diskotéky pro mládež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112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</a:t>
            </a:r>
            <a:r>
              <a:rPr lang="cs-CZ" dirty="0" smtClean="0"/>
              <a:t>2022</a:t>
            </a:r>
            <a:endParaRPr lang="cs-CZ" dirty="0"/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2950070667"/>
              </p:ext>
            </p:extLst>
          </p:nvPr>
        </p:nvGraphicFramePr>
        <p:xfrm>
          <a:off x="638018" y="1075385"/>
          <a:ext cx="7920001" cy="21259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7976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448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0727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418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8080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2563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297884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</a:t>
                      </a:r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Vybudovat </a:t>
                      </a:r>
                      <a:r>
                        <a:rPr lang="cs-CZ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cyklopruh</a:t>
                      </a: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podél silnice I/57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Instalovat mobilní WC a grilovací zařízení v turisticky vytížených oblastech (Skalky a Slunný háj)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Zřídit krizovou pomoc se zaměřením na lidi s duševním onemocněním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Vybudovat bezbariérové veřejné WC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Podpořit navýšení kapacity ZUŠ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559894" y="506768"/>
            <a:ext cx="3716082" cy="4385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200" b="1" dirty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rPr>
              <a:t>Neschváleno zastupitelstvem</a:t>
            </a:r>
          </a:p>
        </p:txBody>
      </p:sp>
    </p:spTree>
    <p:extLst>
      <p:ext uri="{BB962C8B-B14F-4D97-AF65-F5344CB8AC3E}">
        <p14:creationId xmlns:p14="http://schemas.microsoft.com/office/powerpoint/2010/main" val="292011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1">
            <a:extLst>
              <a:ext uri="{FF2B5EF4-FFF2-40B4-BE49-F238E27FC236}">
                <a16:creationId xmlns="" xmlns:a16="http://schemas.microsoft.com/office/drawing/2014/main" id="{EAFE23BF-9661-9E4E-90EB-2AB2F791D749}"/>
              </a:ext>
            </a:extLst>
          </p:cNvPr>
          <p:cNvSpPr txBox="1">
            <a:spLocks/>
          </p:cNvSpPr>
          <p:nvPr/>
        </p:nvSpPr>
        <p:spPr>
          <a:xfrm>
            <a:off x="2639453" y="4567377"/>
            <a:ext cx="6151099" cy="1909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900" b="1" i="0" kern="120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Plnění priorit VF 2017 - </a:t>
            </a:r>
            <a:r>
              <a:rPr lang="cs-CZ" dirty="0" smtClean="0"/>
              <a:t>2022</a:t>
            </a:r>
            <a:endParaRPr lang="cs-CZ" dirty="0"/>
          </a:p>
        </p:txBody>
      </p:sp>
      <p:sp>
        <p:nvSpPr>
          <p:cNvPr id="6" name="Nadpis 2">
            <a:extLst>
              <a:ext uri="{FF2B5EF4-FFF2-40B4-BE49-F238E27FC236}">
                <a16:creationId xmlns="" xmlns:a16="http://schemas.microsoft.com/office/drawing/2014/main" id="{447E0468-E42C-5C4F-8499-F2FD0AB7D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175" y="2956278"/>
            <a:ext cx="3988097" cy="467376"/>
          </a:xfrm>
        </p:spPr>
        <p:txBody>
          <a:bodyPr>
            <a:normAutofit/>
          </a:bodyPr>
          <a:lstStyle/>
          <a:p>
            <a:r>
              <a:rPr lang="cs-CZ" sz="2000" dirty="0"/>
              <a:t>Veřejné fórum 2018</a:t>
            </a:r>
          </a:p>
        </p:txBody>
      </p:sp>
      <p:sp>
        <p:nvSpPr>
          <p:cNvPr id="7" name="Zástupný obsah 3">
            <a:extLst>
              <a:ext uri="{FF2B5EF4-FFF2-40B4-BE49-F238E27FC236}">
                <a16:creationId xmlns="" xmlns:a16="http://schemas.microsoft.com/office/drawing/2014/main" id="{4132B12F-5764-AE42-93C1-46BF7F0DB01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930394" y="2956278"/>
            <a:ext cx="3860157" cy="170587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V roce 2018 se VF účastnilo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73 občanů,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kteří své návrhy předkládali u 8 tematických stolů, ze kterých vzešlo celkem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15 návrhů.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 návrzích následně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hlasovali občané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(na místě konání akce a poté prostřednictvím ankety).</a:t>
            </a:r>
          </a:p>
          <a:p>
            <a:pPr marL="0" indent="0" algn="just">
              <a:buNone/>
            </a:pP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Ověřené návrhy byly následně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předloženy Radě města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a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Zastupitelstvu,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 které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schválilo,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že se nadále bude zabývat 12 příležitostmi.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45" r="-2183" b="49610"/>
          <a:stretch/>
        </p:blipFill>
        <p:spPr>
          <a:xfrm>
            <a:off x="0" y="0"/>
            <a:ext cx="9343623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63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2594376" y="4528286"/>
            <a:ext cx="6151099" cy="19091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</a:t>
            </a:r>
            <a:r>
              <a:rPr lang="cs-CZ" dirty="0" smtClean="0"/>
              <a:t>2022</a:t>
            </a:r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38766" y="335827"/>
            <a:ext cx="7945597" cy="441959"/>
          </a:xfrm>
        </p:spPr>
        <p:txBody>
          <a:bodyPr>
            <a:normAutofit/>
          </a:bodyPr>
          <a:lstStyle/>
          <a:p>
            <a:r>
              <a:rPr lang="cs-CZ" sz="2200" dirty="0"/>
              <a:t>Plnění priorit 2018</a:t>
            </a:r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1639498309"/>
              </p:ext>
            </p:extLst>
          </p:nvPr>
        </p:nvGraphicFramePr>
        <p:xfrm>
          <a:off x="638923" y="793078"/>
          <a:ext cx="7920001" cy="360536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0227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6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039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3546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411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1890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5471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2670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71779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na fóru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Splněno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Rozpracováno</a:t>
                      </a:r>
                      <a:r>
                        <a:rPr lang="cs-CZ" sz="900" baseline="0" dirty="0">
                          <a:solidFill>
                            <a:schemeClr val="bg1"/>
                          </a:solidFill>
                          <a:latin typeface="NovyJicin-Manrope"/>
                        </a:rPr>
                        <a:t> Nerealizováno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96636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Napojení cyklostezky přes viadukt na </a:t>
                      </a:r>
                      <a:r>
                        <a:rPr lang="cs-CZ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Čerťák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5090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Vybudování pump tracku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R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NovyJicin-Manrope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Realizace </a:t>
                      </a:r>
                      <a:r>
                        <a:rPr lang="cs-CZ" sz="900" b="1" kern="1200" dirty="0" smtClean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2025+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509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Neredukovat zeleň, naopak ji rozšiřovat (včetně parků)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509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tx1"/>
                          </a:solidFill>
                          <a:latin typeface="NovyJicin-Manrope"/>
                          <a:ea typeface="+mn-ea"/>
                          <a:cs typeface="+mn-cs"/>
                        </a:rPr>
                        <a:t>Učinit podpůrné kroky pro podnikatele s provozovnou na náměstí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750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Revitalizace okolí toků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01999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Poradenská pomoc osobám pečujícím v domácnostech o své blízké (seniory a zdravotně postižené)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6509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Umístit panoramatickou mapu s popisem výhledu na vrchol Svince 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X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Nerealizováno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9663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Pravidelně spolupracovat s partnerskými městy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6509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Zavedení kuchyněk do škol (výuka vaření + místnost pro ohřev jídla)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955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</a:t>
            </a:r>
            <a:r>
              <a:rPr lang="cs-CZ" dirty="0" smtClean="0"/>
              <a:t>2022</a:t>
            </a:r>
            <a:endParaRPr lang="cs-CZ" dirty="0"/>
          </a:p>
          <a:p>
            <a:endParaRPr lang="cs-CZ" dirty="0"/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1501151910"/>
              </p:ext>
            </p:extLst>
          </p:nvPr>
        </p:nvGraphicFramePr>
        <p:xfrm>
          <a:off x="638018" y="632091"/>
          <a:ext cx="7920001" cy="176692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0227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6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039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3546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411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1890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5471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2670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72461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na fóru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Splněno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Rozpracováno</a:t>
                      </a:r>
                      <a:r>
                        <a:rPr lang="cs-CZ" sz="900" baseline="0" dirty="0">
                          <a:solidFill>
                            <a:schemeClr val="bg1"/>
                          </a:solidFill>
                          <a:latin typeface="NovyJicin-Manrope"/>
                        </a:rPr>
                        <a:t> Nerealizováno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Vybudování nových chodníků v okolí ZŠ a MŠ Jubilejní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tx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Zajištění možnosti parkování kol u škol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Rozvoj dobrovolnictví v pomoci dětem ze sociálně znevýhodněného prostředí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Vybudování parkovacích boxů pro kola (např. u </a:t>
                      </a:r>
                      <a:r>
                        <a:rPr lang="cs-CZ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Lidlu</a:t>
                      </a: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, ZUŠ)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 smtClean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6757810"/>
              </p:ext>
            </p:extLst>
          </p:nvPr>
        </p:nvGraphicFramePr>
        <p:xfrm>
          <a:off x="638018" y="3051490"/>
          <a:ext cx="7919999" cy="96682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55602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3306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1383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6898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9073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5735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72461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 smtClean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</a:t>
                      </a:r>
                      <a:r>
                        <a:rPr lang="cs-CZ" sz="900" b="1" kern="1200" baseline="0" dirty="0" smtClean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Rozšíření kapacity ZŠ </a:t>
                      </a:r>
                      <a:r>
                        <a:rPr lang="cs-CZ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Montessori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Zajištění studentských stáží u zavedených podnikatelů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638018" y="2551423"/>
            <a:ext cx="3716082" cy="4385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200" b="1" dirty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rPr>
              <a:t>Neschváleno zastupitelstvem</a:t>
            </a:r>
          </a:p>
        </p:txBody>
      </p:sp>
    </p:spTree>
    <p:extLst>
      <p:ext uri="{BB962C8B-B14F-4D97-AF65-F5344CB8AC3E}">
        <p14:creationId xmlns:p14="http://schemas.microsoft.com/office/powerpoint/2010/main" val="314641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</a:t>
            </a:r>
            <a:r>
              <a:rPr lang="cs-CZ" dirty="0" smtClean="0"/>
              <a:t>2022</a:t>
            </a:r>
            <a:endParaRPr lang="cs-CZ" dirty="0"/>
          </a:p>
          <a:p>
            <a:endParaRPr lang="cs-CZ" dirty="0"/>
          </a:p>
        </p:txBody>
      </p:sp>
      <p:sp>
        <p:nvSpPr>
          <p:cNvPr id="7" name="Podnadpis 1">
            <a:extLst>
              <a:ext uri="{FF2B5EF4-FFF2-40B4-BE49-F238E27FC236}">
                <a16:creationId xmlns="" xmlns:a16="http://schemas.microsoft.com/office/drawing/2014/main" id="{EAFE23BF-9661-9E4E-90EB-2AB2F791D749}"/>
              </a:ext>
            </a:extLst>
          </p:cNvPr>
          <p:cNvSpPr txBox="1">
            <a:spLocks/>
          </p:cNvSpPr>
          <p:nvPr/>
        </p:nvSpPr>
        <p:spPr>
          <a:xfrm>
            <a:off x="2639453" y="4567377"/>
            <a:ext cx="6151099" cy="1909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900" b="1" i="0" kern="120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8" name="Nadpis 2">
            <a:extLst>
              <a:ext uri="{FF2B5EF4-FFF2-40B4-BE49-F238E27FC236}">
                <a16:creationId xmlns="" xmlns:a16="http://schemas.microsoft.com/office/drawing/2014/main" id="{447E0468-E42C-5C4F-8499-F2FD0AB7D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175" y="2956278"/>
            <a:ext cx="3988097" cy="467376"/>
          </a:xfrm>
        </p:spPr>
        <p:txBody>
          <a:bodyPr>
            <a:normAutofit/>
          </a:bodyPr>
          <a:lstStyle/>
          <a:p>
            <a:r>
              <a:rPr lang="cs-CZ" sz="2000" dirty="0"/>
              <a:t>Veřejné fórum 2019</a:t>
            </a:r>
          </a:p>
        </p:txBody>
      </p:sp>
      <p:sp>
        <p:nvSpPr>
          <p:cNvPr id="9" name="Zástupný obsah 3">
            <a:extLst>
              <a:ext uri="{FF2B5EF4-FFF2-40B4-BE49-F238E27FC236}">
                <a16:creationId xmlns="" xmlns:a16="http://schemas.microsoft.com/office/drawing/2014/main" id="{4132B12F-5764-AE42-93C1-46BF7F0DB01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930394" y="2956278"/>
            <a:ext cx="3860157" cy="170587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V roce 2019 se VF účastnilo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108 účastníků,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kteří své návrhy předkládali u 7 tematických stolů, ze kterých vzešlo celkem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16 návrhů.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 návrzích následně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hlasovali občané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(na místě konání akce a poté prostřednictvím ankety – využívali + i - hlasy).</a:t>
            </a:r>
          </a:p>
          <a:p>
            <a:pPr marL="0" indent="0" algn="just">
              <a:buNone/>
            </a:pP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Ověřené návrhy byly následně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předloženy Radě města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a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Zastupitelstvu,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 které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schválilo,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že se nadále bude zabývat 11 příležitostmi.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6307" r="-3916" b="17498"/>
          <a:stretch/>
        </p:blipFill>
        <p:spPr>
          <a:xfrm>
            <a:off x="0" y="0"/>
            <a:ext cx="9497076" cy="2550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0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2568619" y="4567377"/>
            <a:ext cx="6151099" cy="19091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</a:t>
            </a:r>
            <a:r>
              <a:rPr lang="cs-CZ" dirty="0" smtClean="0"/>
              <a:t>2022</a:t>
            </a:r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38921" y="208423"/>
            <a:ext cx="7945597" cy="441959"/>
          </a:xfrm>
        </p:spPr>
        <p:txBody>
          <a:bodyPr>
            <a:normAutofit/>
          </a:bodyPr>
          <a:lstStyle/>
          <a:p>
            <a:r>
              <a:rPr lang="cs-CZ" sz="2200" dirty="0" smtClean="0"/>
              <a:t>Plnění priorit 2019</a:t>
            </a:r>
            <a:endParaRPr lang="cs-CZ" sz="2200" dirty="0"/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3284671169"/>
              </p:ext>
            </p:extLst>
          </p:nvPr>
        </p:nvGraphicFramePr>
        <p:xfrm>
          <a:off x="638921" y="650382"/>
          <a:ext cx="7920000" cy="3709475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02275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694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039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3546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411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1890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5472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2670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67573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na fóru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Splněno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Rozpracováno</a:t>
                      </a:r>
                      <a:r>
                        <a:rPr lang="cs-CZ" sz="900" baseline="0" dirty="0">
                          <a:solidFill>
                            <a:schemeClr val="bg1"/>
                          </a:solidFill>
                          <a:latin typeface="NovyJicin-Manrope"/>
                        </a:rPr>
                        <a:t> Nerealizováno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99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Postavení víceúčelové sportovní haly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355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R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800" b="1" kern="1200" dirty="0" smtClean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Architektonická</a:t>
                      </a:r>
                      <a:r>
                        <a:rPr lang="cs-CZ" sz="800" b="1" kern="1200" baseline="0" dirty="0" smtClean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soutěž</a:t>
                      </a:r>
                      <a:r>
                        <a:rPr lang="cs-CZ" sz="800" b="1" kern="1200" dirty="0" smtClean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8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2023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1189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Podpora prvků podporujících zadržování vody (zelené střechy, propustné parkovací plochy aj.)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b="1" dirty="0">
                          <a:latin typeface="NovyJicin-Manrope" pitchFamily="2" charset="-128"/>
                          <a:ea typeface="NovyJicin-Manrope" pitchFamily="2" charset="-128"/>
                          <a:cs typeface="NovyJicin-Manrope" pitchFamily="2" charset="-128"/>
                        </a:rPr>
                        <a:t>Opatření jsou průběžně plněna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4902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Vyznačení sítě přírodních cyklostezek s kulturními a přírodními zajímavostmi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8358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Oživení náměstí zelení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83583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Vybudování bezpečného přechodu u SVČ Fokus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6.-7.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3732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tx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Vybudování parkovacího domu v Novém Jičíně v případě, že bude jeho výstavba doporučena v rámci vypracované KSD</a:t>
                      </a:r>
                      <a:r>
                        <a:rPr lang="cs-CZ" sz="900" b="1" kern="1200" baseline="0" dirty="0">
                          <a:solidFill>
                            <a:schemeClr val="tx1"/>
                          </a:solidFill>
                          <a:latin typeface="NovyJicin-Manrope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b="1" kern="1200" dirty="0">
                          <a:solidFill>
                            <a:schemeClr val="tx1"/>
                          </a:solidFill>
                          <a:latin typeface="NovyJicin-Manrope"/>
                          <a:ea typeface="+mn-ea"/>
                          <a:cs typeface="+mn-cs"/>
                        </a:rPr>
                        <a:t>města Nový Jičín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13.-15.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X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 smtClean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Plánováno na ul. Bezručova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49025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Podpora služeb pro osoby se zdravotním postižením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49025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Komplexní úprava Smetanových sadů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13.-15.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R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Částečná</a:t>
                      </a:r>
                      <a:r>
                        <a:rPr lang="cs-CZ" sz="900" b="1" kern="1200" baseline="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realizace 2023</a:t>
                      </a: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49025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Rozšíření sdílených kol a koloběžek do Nového Jičína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-3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 smtClean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Sdílená</a:t>
                      </a:r>
                      <a:r>
                        <a:rPr lang="cs-CZ" sz="900" b="1" kern="1200" baseline="0" dirty="0" smtClean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kola 2024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113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</a:t>
            </a:r>
            <a:r>
              <a:rPr lang="cs-CZ" dirty="0" smtClean="0"/>
              <a:t>2022</a:t>
            </a:r>
            <a:endParaRPr lang="cs-CZ" dirty="0"/>
          </a:p>
          <a:p>
            <a:endParaRPr lang="cs-CZ" dirty="0"/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4017791973"/>
              </p:ext>
            </p:extLst>
          </p:nvPr>
        </p:nvGraphicFramePr>
        <p:xfrm>
          <a:off x="638018" y="625329"/>
          <a:ext cx="7920001" cy="103540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0227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6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039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3546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411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1890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5471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2670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72461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na fóru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Splněno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Rozpracováno</a:t>
                      </a:r>
                      <a:r>
                        <a:rPr lang="cs-CZ" sz="900" baseline="0" dirty="0">
                          <a:solidFill>
                            <a:schemeClr val="bg1"/>
                          </a:solidFill>
                          <a:latin typeface="NovyJicin-Manrope"/>
                        </a:rPr>
                        <a:t> Nerealizováno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pl-PL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Zapojení ZŠ do projektu “Učíme venku” a “Etiketa”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10.11.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8809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Rozšíření sociálně aktivizační služby pro rodiny s dětmi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10.-11.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223308"/>
              </p:ext>
            </p:extLst>
          </p:nvPr>
        </p:nvGraphicFramePr>
        <p:xfrm>
          <a:off x="638018" y="2246561"/>
          <a:ext cx="7920001" cy="192694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69572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534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9849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917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0493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8826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72461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 smtClean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</a:t>
                      </a:r>
                      <a:r>
                        <a:rPr lang="cs-CZ" sz="900" b="1" kern="1200" baseline="0" dirty="0" smtClean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b="1" kern="1200" baseline="0" dirty="0" err="1" smtClean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ma</a:t>
                      </a:r>
                      <a:r>
                        <a:rPr lang="cs-CZ" sz="900" b="1" kern="1200" baseline="0" dirty="0" smtClean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Více</a:t>
                      </a:r>
                      <a:r>
                        <a:rPr lang="en-US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brigád</a:t>
                      </a:r>
                      <a:r>
                        <a:rPr lang="en-US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pro </a:t>
                      </a:r>
                      <a:r>
                        <a:rPr lang="en-US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mladé</a:t>
                      </a:r>
                      <a:r>
                        <a:rPr lang="en-US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(15–18 let)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Řešení dopravy v centru města v souvislosti s klidovou zónou (Gen. </a:t>
                      </a:r>
                      <a:r>
                        <a:rPr lang="cs-CZ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Hlaďo</a:t>
                      </a: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- Tyršova)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6.-7.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Rozšíření zdravé stravy v ZŠ a MŠ, osvěta rodičů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Ponechání cca 5 dřevěných stánků na náměstí po celý rok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-20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Povolení vjezdu a parkování aut na náměstí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-92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13.-15.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638018" y="1798479"/>
            <a:ext cx="364234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200" b="1" dirty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rPr>
              <a:t>Neschváleno zastupitelstvem</a:t>
            </a:r>
          </a:p>
        </p:txBody>
      </p:sp>
    </p:spTree>
    <p:extLst>
      <p:ext uri="{BB962C8B-B14F-4D97-AF65-F5344CB8AC3E}">
        <p14:creationId xmlns:p14="http://schemas.microsoft.com/office/powerpoint/2010/main" val="244912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2017 - 2022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>
          <a:xfrm>
            <a:off x="4269346" y="2878740"/>
            <a:ext cx="4315017" cy="1688637"/>
          </a:xfrm>
        </p:spPr>
        <p:txBody>
          <a:bodyPr vert="horz" wrap="square" lIns="36000" tIns="36000" rIns="36000" bIns="36000" rtlCol="0">
            <a:noAutofit/>
          </a:bodyPr>
          <a:lstStyle/>
          <a:p>
            <a:pPr marL="0" indent="0" algn="just" defTabSz="270000">
              <a:lnSpc>
                <a:spcPct val="130000"/>
              </a:lnSpc>
              <a:spcBef>
                <a:spcPts val="0"/>
              </a:spcBef>
              <a:buFontTx/>
              <a:buNone/>
            </a:pP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V roce 2022 se VF účastnilo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63 účastníků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, kteří své návrhy předkládali u 8 tematických stolů, ze kterých vzešlo celkem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12 návrhů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. O návrzích následně hlasovali občané (na místě konání akce a poté prostřednictvím ankety – využívali + i - hlasy). Na základě ankety nepostoupily návrhy umístěné na 11. a 12. místě, které obdržely nejméně hlasů. </a:t>
            </a:r>
          </a:p>
          <a:p>
            <a:pPr marL="0" indent="0" algn="just" defTabSz="270000">
              <a:lnSpc>
                <a:spcPct val="130000"/>
              </a:lnSpc>
              <a:spcBef>
                <a:spcPts val="0"/>
              </a:spcBef>
              <a:buFontTx/>
              <a:buNone/>
            </a:pPr>
            <a:endParaRPr lang="cs-CZ" sz="1000" dirty="0">
              <a:latin typeface="NovyJicin-Manrope" pitchFamily="2" charset="-128"/>
              <a:ea typeface="NovyJicin-Manrope" pitchFamily="2" charset="-128"/>
              <a:cs typeface="NovyJicin-Manrope" pitchFamily="2" charset="-128"/>
            </a:endParaRPr>
          </a:p>
          <a:p>
            <a:pPr marL="0" indent="0" algn="just" defTabSz="270000">
              <a:lnSpc>
                <a:spcPct val="130000"/>
              </a:lnSpc>
              <a:spcBef>
                <a:spcPts val="0"/>
              </a:spcBef>
              <a:buFontTx/>
              <a:buNone/>
            </a:pP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Ověřené návrhy byly následně předloženy Radě města a Zastupitelstvu, které schválilo, že se město nadále bude zabývat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8 příležitostmi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.</a:t>
            </a:r>
          </a:p>
        </p:txBody>
      </p:sp>
      <p:sp>
        <p:nvSpPr>
          <p:cNvPr id="5" name="Nadpis 2">
            <a:extLst>
              <a:ext uri="{FF2B5EF4-FFF2-40B4-BE49-F238E27FC236}">
                <a16:creationId xmlns="" xmlns:a16="http://schemas.microsoft.com/office/drawing/2014/main" id="{447E0468-E42C-5C4F-8499-F2FD0AB7DD9C}"/>
              </a:ext>
            </a:extLst>
          </p:cNvPr>
          <p:cNvSpPr txBox="1">
            <a:spLocks/>
          </p:cNvSpPr>
          <p:nvPr/>
        </p:nvSpPr>
        <p:spPr>
          <a:xfrm>
            <a:off x="661175" y="2851770"/>
            <a:ext cx="3988097" cy="467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50" b="1" i="0" kern="120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</a:lstStyle>
          <a:p>
            <a:r>
              <a:rPr lang="cs-CZ" sz="2000" dirty="0" smtClean="0"/>
              <a:t>Veřejné fórum 2022</a:t>
            </a:r>
            <a:endParaRPr lang="cs-CZ" sz="20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42" b="24601"/>
          <a:stretch/>
        </p:blipFill>
        <p:spPr>
          <a:xfrm>
            <a:off x="0" y="-1"/>
            <a:ext cx="9144000" cy="256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81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2017 - 2022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9125" y="273845"/>
            <a:ext cx="7945597" cy="441959"/>
          </a:xfrm>
        </p:spPr>
        <p:txBody>
          <a:bodyPr>
            <a:normAutofit/>
          </a:bodyPr>
          <a:lstStyle/>
          <a:p>
            <a:r>
              <a:rPr lang="cs-CZ" sz="2200" dirty="0"/>
              <a:t>Schválené priority </a:t>
            </a:r>
            <a:r>
              <a:rPr lang="cs-CZ" sz="2200" dirty="0" smtClean="0"/>
              <a:t>2022</a:t>
            </a:r>
            <a:endParaRPr lang="cs-CZ" sz="2200" dirty="0"/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3388602669"/>
              </p:ext>
            </p:extLst>
          </p:nvPr>
        </p:nvGraphicFramePr>
        <p:xfrm>
          <a:off x="534723" y="812396"/>
          <a:ext cx="7919999" cy="324000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968146"/>
                <a:gridCol w="625624"/>
                <a:gridCol w="643625"/>
                <a:gridCol w="530515"/>
                <a:gridCol w="593671"/>
                <a:gridCol w="644196"/>
                <a:gridCol w="650511"/>
                <a:gridCol w="1263711"/>
              </a:tblGrid>
              <a:tr h="518932"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defRPr/>
                      </a:pPr>
                      <a:r>
                        <a:rPr lang="cs-CZ" sz="900" b="1" kern="1200" dirty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Opatření</a:t>
                      </a: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kern="1200" dirty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v anketě</a:t>
                      </a:r>
                      <a:endParaRPr sz="900" b="1" kern="1200" dirty="0">
                        <a:solidFill>
                          <a:schemeClr val="bg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 kern="1200" dirty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  <a:endParaRPr sz="900" b="1" kern="1200" dirty="0">
                        <a:solidFill>
                          <a:schemeClr val="bg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 kern="1200" dirty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 kern="1200" dirty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na fóru</a:t>
                      </a:r>
                      <a:endParaRPr sz="900" b="1" kern="1200" dirty="0">
                        <a:solidFill>
                          <a:schemeClr val="bg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 kern="1200" dirty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  <a:endParaRPr sz="900" b="1" kern="1200" dirty="0">
                        <a:solidFill>
                          <a:schemeClr val="bg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defRPr/>
                      </a:pPr>
                      <a:r>
                        <a:rPr lang="cs-CZ" sz="900" b="1" kern="1200" dirty="0" smtClean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Splněno</a:t>
                      </a:r>
                      <a:endParaRPr sz="900" b="1" kern="1200" dirty="0">
                        <a:solidFill>
                          <a:schemeClr val="bg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kern="1200" dirty="0" smtClean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Rozpracováno</a:t>
                      </a:r>
                    </a:p>
                    <a:p>
                      <a:pPr algn="ctr">
                        <a:defRPr/>
                      </a:pPr>
                      <a:r>
                        <a:rPr lang="cs-CZ" sz="900" b="1" kern="1200" dirty="0" smtClean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Nerealizováno</a:t>
                      </a:r>
                      <a:endParaRPr sz="900" b="1" kern="1200" dirty="0">
                        <a:solidFill>
                          <a:schemeClr val="bg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algn="ctr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319042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Pomoc a podpora města pro zachování skiareálu s rozvojem na celoroční provoz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273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10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4.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dirty="0" smtClean="0">
                          <a:solidFill>
                            <a:sysClr val="windowText" lastClr="000000"/>
                          </a:solidFill>
                          <a:latin typeface="+mn-lt"/>
                          <a:ea typeface="Arial"/>
                          <a:cs typeface="Arial"/>
                        </a:rPr>
                        <a:t>✔</a:t>
                      </a:r>
                      <a:endParaRPr lang="cs-CZ" dirty="0" smtClean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algn="ctr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6642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Vstoupit do jednání se zástupci skupiny AGEL za účelem zřízení zubní pohotovosti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266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36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dirty="0" smtClean="0">
                          <a:solidFill>
                            <a:sysClr val="windowText" lastClr="000000"/>
                          </a:solidFill>
                          <a:latin typeface="+mn-lt"/>
                          <a:ea typeface="Arial"/>
                          <a:cs typeface="Arial"/>
                        </a:rPr>
                        <a:t>✔</a:t>
                      </a:r>
                      <a:endParaRPr lang="cs-CZ" dirty="0" smtClean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algn="ctr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6642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Zachování příjezdu ke sjezdovce na Svinci ve směru od Loučky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175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9.-12.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dirty="0" smtClean="0">
                          <a:solidFill>
                            <a:sysClr val="windowText" lastClr="000000"/>
                          </a:solidFill>
                          <a:latin typeface="+mn-lt"/>
                          <a:ea typeface="Arial"/>
                          <a:cs typeface="Arial"/>
                        </a:rPr>
                        <a:t>✔</a:t>
                      </a:r>
                      <a:endParaRPr lang="cs-CZ" dirty="0" smtClean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algn="ctr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6642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Opětovné zprůchodnění areálu nemocnice spodní brankou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162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4.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6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6.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Franklin Gothic Book"/>
                          <a:ea typeface="Arial"/>
                          <a:cs typeface="Arial"/>
                        </a:rPr>
                        <a:t>✔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algn="ctr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6642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 dirty="0">
                          <a:solidFill>
                            <a:schemeClr val="tx1"/>
                          </a:solidFill>
                          <a:latin typeface="NovyJicin-Manrope"/>
                          <a:ea typeface="Arial"/>
                          <a:cs typeface="Arial"/>
                        </a:rPr>
                        <a:t>Kultivace míst kolem sběrných nádob na odpad</a:t>
                      </a:r>
                      <a:endParaRPr dirty="0"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79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5.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9.-12.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dirty="0" smtClean="0">
                          <a:solidFill>
                            <a:sysClr val="windowText" lastClr="000000"/>
                          </a:solidFill>
                          <a:latin typeface="+mn-lt"/>
                          <a:ea typeface="Arial"/>
                          <a:cs typeface="Arial"/>
                        </a:rPr>
                        <a:t>✔</a:t>
                      </a:r>
                      <a:endParaRPr lang="cs-CZ" dirty="0" smtClean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900" b="1" kern="1200" dirty="0" smtClean="0">
                          <a:solidFill>
                            <a:schemeClr val="tx1"/>
                          </a:solidFill>
                          <a:latin typeface="NovyJicin-Manrope"/>
                          <a:ea typeface="Arial"/>
                          <a:cs typeface="Arial"/>
                        </a:rPr>
                        <a:t>Plněno průběžně</a:t>
                      </a:r>
                      <a:endParaRPr sz="900" b="1" kern="1200" dirty="0">
                        <a:solidFill>
                          <a:schemeClr val="tx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algn="ctr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6642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tx1"/>
                          </a:solidFill>
                          <a:latin typeface="NovyJicin-Manrope"/>
                          <a:ea typeface="Arial"/>
                          <a:cs typeface="Arial"/>
                        </a:rPr>
                        <a:t>Erasmus do všech škol (ZŠ, SŠ)</a:t>
                      </a:r>
                      <a:endParaRPr/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40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7.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5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7.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R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algn="ctr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4409">
                <a:tc>
                  <a:txBody>
                    <a:bodyPr/>
                    <a:lstStyle/>
                    <a:p>
                      <a:pPr marL="0" marR="0" lvl="0" indent="0" algn="l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900" b="1">
                          <a:solidFill>
                            <a:schemeClr val="tx1"/>
                          </a:solidFill>
                          <a:latin typeface="NovyJicin-Manrope"/>
                          <a:ea typeface="Arial"/>
                          <a:cs typeface="Arial"/>
                        </a:rPr>
                        <a:t>Uspořádání nových a atraktivních akcí pro mladé – tematické festivaly</a:t>
                      </a:r>
                      <a:endParaRPr/>
                    </a:p>
                    <a:p>
                      <a:pPr marL="0" marR="0" lvl="0" indent="0" algn="l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cs-CZ" sz="900" b="1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29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8.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4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7.-8.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R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algn="ctr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4409">
                <a:tc>
                  <a:txBody>
                    <a:bodyPr/>
                    <a:lstStyle/>
                    <a:p>
                      <a:pPr marL="0" marR="0" lvl="0" indent="0" algn="l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Obnovení cvičné tenisové stěny (spodní kurty otevřené veřejnosti)</a:t>
                      </a:r>
                      <a:endParaRPr dirty="0"/>
                    </a:p>
                    <a:p>
                      <a:pPr algn="l">
                        <a:defRPr/>
                      </a:pPr>
                      <a:endParaRPr lang="cs-CZ"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25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9.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4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7.-8.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Franklin Gothic Book"/>
                          <a:ea typeface="Arial"/>
                          <a:cs typeface="Arial"/>
                        </a:rPr>
                        <a:t>✔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algn="ctr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1621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2017 - 2022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37993" y="494824"/>
            <a:ext cx="7945597" cy="441959"/>
          </a:xfrm>
        </p:spPr>
        <p:txBody>
          <a:bodyPr>
            <a:normAutofit/>
          </a:bodyPr>
          <a:lstStyle/>
          <a:p>
            <a:r>
              <a:rPr lang="cs-CZ" sz="2200" dirty="0"/>
              <a:t>Neschváleno zastupitelstvem</a:t>
            </a:r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377651490"/>
              </p:ext>
            </p:extLst>
          </p:nvPr>
        </p:nvGraphicFramePr>
        <p:xfrm>
          <a:off x="637993" y="1084811"/>
          <a:ext cx="7919999" cy="10800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3797620"/>
                <a:gridCol w="734485"/>
                <a:gridCol w="807272"/>
                <a:gridCol w="774186"/>
                <a:gridCol w="780803"/>
                <a:gridCol w="1025633"/>
              </a:tblGrid>
              <a:tr h="41606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kern="1200" dirty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Opatření</a:t>
                      </a:r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kern="1200" dirty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v anketě</a:t>
                      </a:r>
                      <a:endParaRPr sz="900" b="1" kern="1200" dirty="0">
                        <a:solidFill>
                          <a:schemeClr val="bg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 kern="1200" dirty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  <a:endParaRPr sz="900" b="1" kern="1200" dirty="0">
                        <a:solidFill>
                          <a:schemeClr val="bg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 kern="1200" dirty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 kern="1200" dirty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na fóru</a:t>
                      </a:r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 kern="1200" dirty="0">
                          <a:solidFill>
                            <a:schemeClr val="bg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  <a:endParaRPr sz="900" b="1" kern="1200" dirty="0">
                        <a:solidFill>
                          <a:schemeClr val="bg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</a:tr>
              <a:tr h="331969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Lokalita Pod Skalkou – umožnit výstavbu rodinných domů (změna územního plánu)</a:t>
                      </a:r>
                      <a:endParaRPr/>
                    </a:p>
                  </a:txBody>
                  <a:tcPr marL="9819" marR="9819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69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6.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14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2.-3.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X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E3232B"/>
                    </a:solidFill>
                  </a:tcPr>
                </a:tc>
              </a:tr>
              <a:tr h="331969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Spolupráce se supermarkety o umístění kontejnerů na tříděný odpad na jejich parkovištích</a:t>
                      </a:r>
                      <a:endParaRPr/>
                    </a:p>
                  </a:txBody>
                  <a:tcPr marL="9819" marR="9819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11</a:t>
                      </a:r>
                      <a:endParaRPr dirty="0"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10.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9.-12.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X</a:t>
                      </a:r>
                      <a:endParaRPr dirty="0"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E3232B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24315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6ECBD63E-2A69-1E4B-9472-75642ACA13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5528" y="1888945"/>
            <a:ext cx="7548522" cy="1531961"/>
          </a:xfrm>
        </p:spPr>
        <p:txBody>
          <a:bodyPr>
            <a:normAutofit/>
          </a:bodyPr>
          <a:lstStyle/>
          <a:p>
            <a:r>
              <a:rPr lang="cs-CZ" dirty="0"/>
              <a:t>Děkujeme za pozornost.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Podnadpis 1">
            <a:extLst>
              <a:ext uri="{FF2B5EF4-FFF2-40B4-BE49-F238E27FC236}">
                <a16:creationId xmlns="" xmlns:a16="http://schemas.microsoft.com/office/drawing/2014/main" id="{5C67F343-45A7-A340-9491-A583F2D26A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6627" y="4226695"/>
            <a:ext cx="7599448" cy="534655"/>
          </a:xfrm>
        </p:spPr>
        <p:txBody>
          <a:bodyPr>
            <a:normAutofit fontScale="92500"/>
          </a:bodyPr>
          <a:lstStyle/>
          <a:p>
            <a:r>
              <a:rPr lang="cs-CZ" dirty="0">
                <a:hlinkClick r:id="rId2"/>
              </a:rPr>
              <a:t>www.novyjicin.cz/zdravemesto</a:t>
            </a:r>
            <a:endParaRPr lang="cs-CZ" dirty="0"/>
          </a:p>
          <a:p>
            <a:r>
              <a:rPr lang="cs-CZ" dirty="0">
                <a:hlinkClick r:id="rId3"/>
              </a:rPr>
              <a:t>www.facebook.com/zdravemestonovyjicin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6263172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ovyjicin" id="{452A0C1B-3952-964C-B917-CD696A693C4A}" vid="{96B184DE-48AE-B74F-9571-59C0D40EC8E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novyjicin</Template>
  <TotalTime>2489</TotalTime>
  <Words>1593</Words>
  <Application>Microsoft Office PowerPoint</Application>
  <PresentationFormat>Předvádění na obrazovce (16:9)</PresentationFormat>
  <Paragraphs>509</Paragraphs>
  <Slides>15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3" baseType="lpstr">
      <vt:lpstr>Arial</vt:lpstr>
      <vt:lpstr>Calibri</vt:lpstr>
      <vt:lpstr>Franklin Gothic Book</vt:lpstr>
      <vt:lpstr>NovyJicin-Manrope</vt:lpstr>
      <vt:lpstr>NovyJicin-Manrope ExtraBold</vt:lpstr>
      <vt:lpstr>NovyJicin-Manrope Light</vt:lpstr>
      <vt:lpstr>Open Sans</vt:lpstr>
      <vt:lpstr>Motiv Office</vt:lpstr>
      <vt:lpstr>Prezentace aplikace PowerPoint</vt:lpstr>
      <vt:lpstr>Veřejná fóra v předešlých letech</vt:lpstr>
      <vt:lpstr>Veřejné fórum 2017</vt:lpstr>
      <vt:lpstr>Plnění priorit 2017</vt:lpstr>
      <vt:lpstr>Prezentace aplikace PowerPoint</vt:lpstr>
      <vt:lpstr>Veřejné fórum 2018</vt:lpstr>
      <vt:lpstr>Plnění priorit 2018</vt:lpstr>
      <vt:lpstr>Prezentace aplikace PowerPoint</vt:lpstr>
      <vt:lpstr>Veřejné fórum 2019</vt:lpstr>
      <vt:lpstr>Plnění priorit 2019</vt:lpstr>
      <vt:lpstr>Prezentace aplikace PowerPoint</vt:lpstr>
      <vt:lpstr>Prezentace aplikace PowerPoint</vt:lpstr>
      <vt:lpstr>Schválené priority 2022</vt:lpstr>
      <vt:lpstr>Neschváleno zastupitelstvem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 Čaník</dc:creator>
  <cp:lastModifiedBy>Účet Microsoft</cp:lastModifiedBy>
  <cp:revision>139</cp:revision>
  <cp:lastPrinted>2023-04-12T06:00:24Z</cp:lastPrinted>
  <dcterms:created xsi:type="dcterms:W3CDTF">2020-09-13T09:53:43Z</dcterms:created>
  <dcterms:modified xsi:type="dcterms:W3CDTF">2024-01-18T10:04:12Z</dcterms:modified>
</cp:coreProperties>
</file>