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70" r:id="rId4"/>
    <p:sldId id="269" r:id="rId5"/>
    <p:sldId id="258" r:id="rId6"/>
    <p:sldId id="259" r:id="rId7"/>
    <p:sldId id="260" r:id="rId8"/>
    <p:sldId id="271" r:id="rId9"/>
    <p:sldId id="261" r:id="rId10"/>
    <p:sldId id="262" r:id="rId11"/>
    <p:sldId id="263" r:id="rId12"/>
    <p:sldId id="265" r:id="rId13"/>
    <p:sldId id="268" r:id="rId14"/>
  </p:sldIdLst>
  <p:sldSz cx="9144000" cy="5143500" type="screen16x9"/>
  <p:notesSz cx="9144000" cy="5143500"/>
  <p:defaultTextStyle>
    <a:defPPr>
      <a:defRPr lang="cs-CZ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081D6F0-9F68-6945-411F-88CF98362E7D}">
  <a:tblStyle styleId="{E081D6F0-9F68-6945-411F-88CF98362E7D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874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Úvodní snímek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27574" y="4231222"/>
            <a:ext cx="7599448" cy="534655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1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Autor prezentace</a:t>
            </a:r>
            <a:endParaRPr/>
          </a:p>
          <a:p>
            <a:pPr>
              <a:defRPr/>
            </a:pPr>
            <a:r>
              <a:rPr lang="cs-CZ"/>
              <a:t>Datum prezentace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28278" y="1783496"/>
            <a:ext cx="7594217" cy="13204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Nadpis powerpointové prezentace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Základní rozlože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638766" y="273845"/>
            <a:ext cx="7945597" cy="441959"/>
          </a:xfrm>
        </p:spPr>
        <p:txBody>
          <a:bodyPr>
            <a:normAutofit/>
          </a:bodyPr>
          <a:lstStyle>
            <a:lvl1pPr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/>
          </p:nvPr>
        </p:nvSpPr>
        <p:spPr bwMode="auto">
          <a:xfrm>
            <a:off x="638766" y="775812"/>
            <a:ext cx="7945598" cy="3639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horizont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Název powerpointové prezentace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61176" y="2956277"/>
            <a:ext cx="3819644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 Nový Jičín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4930394" y="2956278"/>
            <a:ext cx="3860157" cy="1458560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0" y="1"/>
            <a:ext cx="9144000" cy="257174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vertik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56694" y="385212"/>
            <a:ext cx="3484999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656694" y="1254799"/>
            <a:ext cx="3484999" cy="2994557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4572001" y="1"/>
            <a:ext cx="4571999" cy="514349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ontakt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39161" y="4361438"/>
            <a:ext cx="7599448" cy="404439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7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www.novyjicin.cz</a:t>
            </a:r>
          </a:p>
          <a:p>
            <a:pPr>
              <a:defRPr/>
            </a:pPr>
            <a:r>
              <a:rPr lang="cs-CZ"/>
              <a:t>facebook.com/novyjicin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36178" y="1783496"/>
            <a:ext cx="7594217" cy="560378"/>
          </a:xfrm>
        </p:spPr>
        <p:txBody>
          <a:bodyPr/>
          <a:lstStyle>
            <a:lvl1pPr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Kontakt</a:t>
            </a:r>
            <a:endParaRPr/>
          </a:p>
        </p:txBody>
      </p:sp>
      <p:sp>
        <p:nvSpPr>
          <p:cNvPr id="5" name="Zástupný text 9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36178" y="2373589"/>
            <a:ext cx="7594217" cy="1819340"/>
          </a:xfrm>
        </p:spPr>
        <p:txBody>
          <a:bodyPr/>
          <a:lstStyle>
            <a:lvl1pPr algn="l">
              <a:lnSpc>
                <a:spcPct val="110000"/>
              </a:lnSpc>
              <a:buNone/>
              <a:defRPr lang="cs-CZ" sz="750" b="0" i="0">
                <a:solidFill>
                  <a:schemeClr val="bg1"/>
                </a:solidFill>
                <a:latin typeface="NovyJicin-Manrope"/>
                <a:ea typeface="NovyJicin-Manrope"/>
                <a:cs typeface="NovyJicin-Manrope"/>
              </a:defRPr>
            </a:lvl1pPr>
          </a:lstStyle>
          <a:p>
            <a:pPr lvl="0">
              <a:defRPr/>
            </a:pPr>
            <a:r>
              <a:rPr lang="cs-CZ"/>
              <a:t>Městský úřad Nový Jičín</a:t>
            </a:r>
            <a:endParaRPr/>
          </a:p>
          <a:p>
            <a:pPr lvl="0">
              <a:defRPr/>
            </a:pPr>
            <a:r>
              <a:rPr lang="cs-CZ"/>
              <a:t>Masarykovo nám. 1/1</a:t>
            </a:r>
            <a:endParaRPr/>
          </a:p>
          <a:p>
            <a:pPr lvl="0">
              <a:defRPr/>
            </a:pPr>
            <a:r>
              <a:rPr lang="cs-CZ"/>
              <a:t>741 01 Nový Jičín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685800">
        <a:lnSpc>
          <a:spcPct val="90000"/>
        </a:lnSpc>
        <a:spcBef>
          <a:spcPts val="0"/>
        </a:spcBef>
        <a:buNone/>
        <a:defRPr sz="330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</p:titleStyle>
    <p:bodyStyle>
      <a:lvl1pPr marL="171450" indent="-171450" algn="l" defTabSz="685800">
        <a:lnSpc>
          <a:spcPct val="90000"/>
        </a:lnSpc>
        <a:spcBef>
          <a:spcPts val="750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  <a:lvl2pPr marL="5143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2pPr>
      <a:lvl3pPr marL="8572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3pPr>
      <a:lvl4pPr marL="12001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4pPr>
      <a:lvl5pPr marL="15430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5pPr>
      <a:lvl6pPr marL="18859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maps.novyjicin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zdravemestonovyjicin" TargetMode="External"/><Relationship Id="rId2" Type="http://schemas.openxmlformats.org/officeDocument/2006/relationships/hyperlink" Target="https://www.novyjicin.cz/zdravemest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Školní fórum 2024</a:t>
            </a:r>
            <a:endParaRPr dirty="0"/>
          </a:p>
          <a:p>
            <a:pPr>
              <a:defRPr/>
            </a:pPr>
            <a:r>
              <a:rPr lang="cs-CZ" dirty="0"/>
              <a:t>Mgr. Ondřej Syrovátka (místostarosta a politik Zdravého města a MA21)</a:t>
            </a:r>
            <a:endParaRPr dirty="0"/>
          </a:p>
        </p:txBody>
      </p:sp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636627" y="1805769"/>
            <a:ext cx="6876466" cy="15319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Plnění priorit ze školního fóra 2022</a:t>
            </a:r>
          </a:p>
          <a:p>
            <a:pPr>
              <a:defRPr/>
            </a:pPr>
            <a:r>
              <a:rPr lang="cs-CZ" dirty="0"/>
              <a:t>ZŠ Komenského 68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2771800" y="4587974"/>
            <a:ext cx="6151099" cy="190912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539552" y="411510"/>
            <a:ext cx="3988096" cy="4673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 dirty="0"/>
              <a:t>Školní fórum 2022</a:t>
            </a:r>
            <a:endParaRPr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662255337"/>
              </p:ext>
            </p:extLst>
          </p:nvPr>
        </p:nvGraphicFramePr>
        <p:xfrm>
          <a:off x="683568" y="987574"/>
          <a:ext cx="4608513" cy="3312364"/>
        </p:xfrm>
        <a:graphic>
          <a:graphicData uri="http://schemas.openxmlformats.org/drawingml/2006/table">
            <a:tbl>
              <a:tblPr firstRow="1" firstCol="1" bandRow="1">
                <a:tableStyleId>{E081D6F0-9F68-6945-411F-88CF98362E7D}</a:tableStyleId>
              </a:tblPr>
              <a:tblGrid>
                <a:gridCol w="429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0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76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Pořadí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Náměty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Body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1.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Zvýšení počtu hlídek městské policie (nádraží, parky,...)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56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2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Zvětšení tobogánu na bazéně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51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3. – 4.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err="1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Workoutová</a:t>
                      </a: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 hřiště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39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3. – 4.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Oprava sportovišť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39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Skatepark - oprava a hlídání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6. 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Více košů na tříděný odpad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37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7.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Větší nabídka kroužků (Kickbox, latinskoamerické tance aj.)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33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8.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Více kulturních akcí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31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9.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Komunitní akce a akce na podporu města 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23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Více linek zastavujících na Sokolovské (linky č. 908, 667) 	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6" y="521720"/>
            <a:ext cx="2952330" cy="180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454" y="2554847"/>
            <a:ext cx="2956002" cy="1800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školní fórum 2022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sz="2200" dirty="0"/>
            </a:br>
            <a:r>
              <a:rPr lang="cs-CZ" sz="2200" dirty="0"/>
              <a:t>1. Zvýšení počtu hlídek městské policie (nádraží, parky,...) </a:t>
            </a:r>
            <a:br>
              <a:rPr lang="cs-CZ" sz="2200" dirty="0"/>
            </a:br>
            <a:endParaRPr lang="cs-CZ" sz="2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>
          <a:xfrm>
            <a:off x="638766" y="775812"/>
            <a:ext cx="5013354" cy="3639026"/>
          </a:xfrm>
        </p:spPr>
        <p:txBody>
          <a:bodyPr>
            <a:noAutofit/>
          </a:bodyPr>
          <a:lstStyle/>
          <a:p>
            <a:r>
              <a:rPr lang="cs-CZ" sz="1200" dirty="0"/>
              <a:t>V roce 2023 strážníci na základě oznámení a pokynů zkontrolovali 923 míst, kde vznikalo podezření na spáchání protiprávního jednání a ve 359 případech byla provedena kontrola rajónu</a:t>
            </a:r>
          </a:p>
          <a:p>
            <a:pPr marL="0" indent="0">
              <a:buNone/>
            </a:pPr>
            <a:r>
              <a:rPr lang="cs-CZ" sz="1200" dirty="0"/>
              <a:t>V roce 2023 MP zařadila tyto lokality ke kontrole mezi stálé:</a:t>
            </a:r>
          </a:p>
          <a:p>
            <a:r>
              <a:rPr lang="cs-CZ" sz="1200" dirty="0"/>
              <a:t>kontroly autobusového, vlakového nádraží, vestibulu a přilehlého parčíku s fontánou se zaměřením na osoby bez přístřeší</a:t>
            </a:r>
          </a:p>
          <a:p>
            <a:r>
              <a:rPr lang="cs-CZ" sz="1200" dirty="0"/>
              <a:t>dohled nad bezpečností žáků při přecházení komunikací v blízkosti škol</a:t>
            </a:r>
          </a:p>
          <a:p>
            <a:r>
              <a:rPr lang="cs-CZ" sz="1200" dirty="0"/>
              <a:t>zvýšená kontrola v okolí ul. K nemocnici (</a:t>
            </a:r>
            <a:r>
              <a:rPr lang="cs-CZ" sz="1200" dirty="0" err="1"/>
              <a:t>Stage</a:t>
            </a:r>
            <a:r>
              <a:rPr lang="cs-CZ" sz="1200" dirty="0"/>
              <a:t> Bar, Sport Bar Herna)</a:t>
            </a:r>
          </a:p>
          <a:p>
            <a:r>
              <a:rPr lang="cs-CZ" sz="1200" dirty="0"/>
              <a:t>parky na území města (Janáčkovy sady, Smetanovy sady apod.)</a:t>
            </a:r>
          </a:p>
          <a:p>
            <a:r>
              <a:rPr lang="cs-CZ" sz="1200" dirty="0"/>
              <a:t>v letních měsících – kontrola dětských hřišť</a:t>
            </a:r>
          </a:p>
          <a:p>
            <a:pPr marL="0" indent="0">
              <a:buNone/>
            </a:pPr>
            <a:r>
              <a:rPr lang="cs-CZ" sz="1200" dirty="0"/>
              <a:t>V roce 2023 došlo k instalaci nové kamery na autobusovém nádraží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874865"/>
            <a:ext cx="3321746" cy="300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66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školní fórum 2022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dirty="0"/>
            </a:br>
            <a:r>
              <a:rPr lang="cs-CZ" dirty="0"/>
              <a:t>2. </a:t>
            </a:r>
            <a:r>
              <a:rPr lang="cs-CZ" sz="2200" dirty="0"/>
              <a:t>Zvětšení tobogánu na bazéně</a:t>
            </a:r>
            <a:br>
              <a:rPr lang="cs-CZ" sz="2200" dirty="0"/>
            </a:br>
            <a:endParaRPr lang="cs-CZ" sz="2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>
          <a:xfrm>
            <a:off x="638766" y="775812"/>
            <a:ext cx="3501186" cy="3639026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</a:pPr>
            <a:r>
              <a:rPr lang="cs-CZ" sz="4300" dirty="0">
                <a:latin typeface="NovyJicin-Manrope ExtraBold"/>
              </a:rPr>
              <a:t>Na rekonstrukci venkovního bazénu je v rozpočtu města alokovaná částka 104,3 milionů korun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Na konci letošního roku bude zahájena rekonstrukce venkovního bazénu, která skončí v roce 2026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Součástí bude například: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nová bazénová vana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b="1" dirty="0">
                <a:latin typeface="NovyJicin-Manrope ExtraBold"/>
                <a:ea typeface="NovyJicin-Manrope"/>
                <a:cs typeface="NovyJicin-Manrope"/>
              </a:rPr>
              <a:t>Stavba nového tobogánu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nové dětské brouzdaliště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2 vířivky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nové sprchy a oplachy nohou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úprava technologické části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571750"/>
            <a:ext cx="2776923" cy="18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" r="-1" b="140"/>
          <a:stretch/>
        </p:blipFill>
        <p:spPr>
          <a:xfrm>
            <a:off x="5652120" y="575871"/>
            <a:ext cx="2776923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92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4283968" y="4587974"/>
            <a:ext cx="4613324" cy="190912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 bwMode="auto">
          <a:xfrm>
            <a:off x="638766" y="295852"/>
            <a:ext cx="4293274" cy="5860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 b="1" dirty="0"/>
              <a:t>3. – 4. </a:t>
            </a:r>
            <a:r>
              <a:rPr lang="cs-CZ" sz="2000" dirty="0" err="1"/>
              <a:t>Workoutová</a:t>
            </a:r>
            <a:r>
              <a:rPr lang="cs-CZ" sz="2000" dirty="0"/>
              <a:t> hřiště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0"/>
          </p:nvPr>
        </p:nvSpPr>
        <p:spPr>
          <a:xfrm>
            <a:off x="638766" y="850357"/>
            <a:ext cx="3960484" cy="344016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Nová </a:t>
            </a:r>
            <a:r>
              <a:rPr lang="cs-CZ" sz="1400" dirty="0" err="1">
                <a:latin typeface="NovyJicin-Manrope"/>
                <a:ea typeface="NovyJicin-Manrope"/>
                <a:cs typeface="NovyJicin-Manrope"/>
              </a:rPr>
              <a:t>workoutová</a:t>
            </a: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 hřiště od roku 2022</a:t>
            </a:r>
          </a:p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Koncem roku 2022 byla dokončena rekonstrukce hřiště u základní školy Dlouhá a součástí hřiště je i </a:t>
            </a:r>
            <a:r>
              <a:rPr lang="cs-CZ" sz="1400" dirty="0" err="1"/>
              <a:t>workoutová</a:t>
            </a:r>
            <a:r>
              <a:rPr lang="cs-CZ" sz="1400" dirty="0"/>
              <a:t> sestava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V minulém roce vzniklo </a:t>
            </a:r>
            <a:r>
              <a:rPr lang="cs-CZ" sz="1400" dirty="0" err="1"/>
              <a:t>workoutového</a:t>
            </a:r>
            <a:r>
              <a:rPr lang="cs-CZ" sz="1400" dirty="0"/>
              <a:t> hřiště v Žilině (u bývalého fotbalového minihřiště)</a:t>
            </a:r>
          </a:p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Letos vzniklo nové </a:t>
            </a:r>
            <a:r>
              <a:rPr lang="cs-CZ" sz="1400" dirty="0" err="1"/>
              <a:t>workoutové</a:t>
            </a:r>
            <a:r>
              <a:rPr lang="cs-CZ" sz="1400" dirty="0"/>
              <a:t> hřiště u základní školy Komenského 66, které je součástí celkové rekonstrukce hřiště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Již dříve vybudovaná </a:t>
            </a:r>
            <a:r>
              <a:rPr lang="cs-CZ" sz="1400" dirty="0" err="1">
                <a:latin typeface="NovyJicin-Manrope"/>
                <a:ea typeface="NovyJicin-Manrope"/>
                <a:cs typeface="NovyJicin-Manrope"/>
              </a:rPr>
              <a:t>workoutová</a:t>
            </a: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 hřiště</a:t>
            </a:r>
          </a:p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Park pod gymnáziem (2016)</a:t>
            </a:r>
          </a:p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Areál venkovního bazénu (2017)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00"/>
          <a:stretch/>
        </p:blipFill>
        <p:spPr>
          <a:xfrm>
            <a:off x="4599250" y="1205591"/>
            <a:ext cx="4180146" cy="308493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Podnadpis 7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2" name="Obdélník 1"/>
          <p:cNvSpPr/>
          <p:nvPr/>
        </p:nvSpPr>
        <p:spPr bwMode="auto">
          <a:xfrm>
            <a:off x="632110" y="339502"/>
            <a:ext cx="32095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3. - 4. Oprava sportovišť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0"/>
          </p:nvPr>
        </p:nvSpPr>
        <p:spPr>
          <a:xfrm>
            <a:off x="395536" y="843558"/>
            <a:ext cx="4896544" cy="3456384"/>
          </a:xfrm>
        </p:spPr>
        <p:txBody>
          <a:bodyPr>
            <a:noAutofit/>
          </a:bodyPr>
          <a:lstStyle/>
          <a:p>
            <a:pPr marL="0" lvl="0" indent="0">
              <a:lnSpc>
                <a:spcPct val="100000"/>
              </a:lnSpc>
              <a:buNone/>
            </a:pPr>
            <a:r>
              <a:rPr lang="cs-CZ" sz="1300" b="1" dirty="0"/>
              <a:t>Hřiště u ZŠ Dlouhá</a:t>
            </a:r>
          </a:p>
          <a:p>
            <a:pPr>
              <a:lnSpc>
                <a:spcPct val="100000"/>
              </a:lnSpc>
            </a:pPr>
            <a:r>
              <a:rPr lang="cs-CZ" sz="1300" dirty="0"/>
              <a:t>Rekonstrukce dokončena koncem roku 2022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300" dirty="0"/>
              <a:t>Tartanová běžecká dráha, koše na </a:t>
            </a:r>
            <a:r>
              <a:rPr lang="cs-CZ" sz="1300" dirty="0" err="1"/>
              <a:t>streetball</a:t>
            </a:r>
            <a:r>
              <a:rPr lang="cs-CZ" sz="1300" dirty="0"/>
              <a:t>, multifunkční hřiště na míčové sporty, doskočiště pro skok daleký, </a:t>
            </a:r>
            <a:r>
              <a:rPr lang="cs-CZ" sz="1300" dirty="0" err="1"/>
              <a:t>workoutová</a:t>
            </a:r>
            <a:r>
              <a:rPr lang="cs-CZ" sz="1300" dirty="0"/>
              <a:t> sestava, herní prvky pro děti a okolo celého areálu in-line dráha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300" b="1" dirty="0"/>
              <a:t>Hřiště u ZŠ Komenského 66</a:t>
            </a:r>
          </a:p>
          <a:p>
            <a:pPr lvl="0">
              <a:lnSpc>
                <a:spcPct val="100000"/>
              </a:lnSpc>
            </a:pPr>
            <a:r>
              <a:rPr lang="cs-CZ" sz="1300" dirty="0"/>
              <a:t>Minulý týden byla dokončena revitalizace venkovního hřiště u škol Komenského 66 a Komenského 68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cs-CZ" sz="1300" dirty="0"/>
              <a:t>Hřiště pro míčové hry, běžecký ovál se sektory, doskočiště a </a:t>
            </a:r>
            <a:r>
              <a:rPr lang="cs-CZ" sz="1300" dirty="0" err="1"/>
              <a:t>workoutové</a:t>
            </a:r>
            <a:r>
              <a:rPr lang="cs-CZ" sz="1300" dirty="0"/>
              <a:t> hřiště, celý areál je osvětlen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cs-CZ" sz="1300" b="1" dirty="0"/>
              <a:t>První etapa revitalizace sportovního areálu</a:t>
            </a:r>
          </a:p>
          <a:p>
            <a:pPr>
              <a:lnSpc>
                <a:spcPct val="100000"/>
              </a:lnSpc>
            </a:pPr>
            <a:r>
              <a:rPr lang="cs-CZ" sz="1300" dirty="0"/>
              <a:t>Vjezd do areálu a celý vstupní prostor byl přestavěn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300" dirty="0"/>
              <a:t>Vzniklo 20 kolmých parkovacích stání, nový chodník pro pěší vozovka a zatravněné plochy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987574"/>
            <a:ext cx="3717032" cy="278777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63140" y="438177"/>
            <a:ext cx="4536504" cy="46858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5. Skatepark - oprava a hlídání </a:t>
            </a:r>
            <a:endParaRPr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63140" y="915566"/>
            <a:ext cx="6933196" cy="3511410"/>
          </a:xfrm>
          <a:noFill/>
          <a:ln>
            <a:noFill/>
          </a:ln>
        </p:spPr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/>
              <a:t>Nový skatepark byl otevřen 11. května 2024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/>
              <a:t>Vybudování sportoviště, jehož součástí je i </a:t>
            </a:r>
            <a:r>
              <a:rPr lang="cs-CZ" sz="1400" dirty="0" err="1"/>
              <a:t>bikepark</a:t>
            </a:r>
            <a:r>
              <a:rPr lang="cs-CZ" sz="1400" dirty="0"/>
              <a:t>, přišlo na 10,5 milionů korun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n-NO" sz="1400" dirty="0"/>
              <a:t>Využívat ho mohou skateboardisti, bikeři</a:t>
            </a:r>
            <a:r>
              <a:rPr lang="cs-CZ" sz="1400" dirty="0"/>
              <a:t> </a:t>
            </a:r>
            <a:r>
              <a:rPr lang="nn-NO" sz="1400" dirty="0"/>
              <a:t>i </a:t>
            </a:r>
            <a:r>
              <a:rPr lang="cs-CZ" sz="1400" dirty="0"/>
              <a:t>široká </a:t>
            </a:r>
            <a:r>
              <a:rPr lang="nn-NO" sz="1400" dirty="0"/>
              <a:t>veřejnost</a:t>
            </a:r>
            <a:r>
              <a:rPr lang="cs-CZ" sz="1400" dirty="0"/>
              <a:t> a těší se veliké oblibě</a:t>
            </a:r>
          </a:p>
          <a:p>
            <a:pPr>
              <a:lnSpc>
                <a:spcPct val="100000"/>
              </a:lnSpc>
              <a:defRPr/>
            </a:pPr>
            <a:endParaRPr lang="cs-CZ" sz="1400" dirty="0"/>
          </a:p>
        </p:txBody>
      </p:sp>
      <p:sp>
        <p:nvSpPr>
          <p:cNvPr id="8" name="Podnadpis 7"/>
          <p:cNvSpPr txBox="1">
            <a:spLocks/>
          </p:cNvSpPr>
          <p:nvPr/>
        </p:nvSpPr>
        <p:spPr bwMode="auto">
          <a:xfrm>
            <a:off x="2627784" y="4659982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392" y="1982894"/>
            <a:ext cx="5760640" cy="256058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00827" y="411809"/>
            <a:ext cx="4725322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6. Více košů na tříděný odpad </a:t>
            </a:r>
            <a:endParaRPr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 bwMode="auto">
          <a:xfrm>
            <a:off x="600827" y="987574"/>
            <a:ext cx="3971173" cy="3433155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defRPr/>
            </a:pPr>
            <a:r>
              <a:rPr lang="cs-CZ" sz="1600" dirty="0"/>
              <a:t>Od roku 2022 mohou občané třídit další komoditu – </a:t>
            </a:r>
            <a:r>
              <a:rPr lang="cs-CZ" sz="1600" b="1" dirty="0" err="1"/>
              <a:t>gastroodpad</a:t>
            </a:r>
            <a:r>
              <a:rPr lang="cs-CZ" sz="1600" dirty="0"/>
              <a:t>, tedy zbytky z kuchyně</a:t>
            </a:r>
          </a:p>
          <a:p>
            <a:pPr>
              <a:lnSpc>
                <a:spcPct val="100000"/>
              </a:lnSpc>
              <a:defRPr/>
            </a:pPr>
            <a:r>
              <a:rPr lang="cs-CZ" sz="1600" dirty="0"/>
              <a:t>Od roku 2023 v Novém Jičíně třídíme </a:t>
            </a:r>
            <a:r>
              <a:rPr lang="cs-CZ" sz="1600" b="1" dirty="0"/>
              <a:t>plasty a kovy </a:t>
            </a:r>
            <a:r>
              <a:rPr lang="cs-CZ" sz="1600" dirty="0"/>
              <a:t>do 1 druhu kontejneru.</a:t>
            </a:r>
          </a:p>
          <a:p>
            <a:pPr>
              <a:lnSpc>
                <a:spcPct val="100000"/>
              </a:lnSpc>
              <a:defRPr/>
            </a:pPr>
            <a:r>
              <a:rPr lang="cs-CZ" sz="1600" b="1" dirty="0"/>
              <a:t>Mapu kontejnerů </a:t>
            </a:r>
            <a:r>
              <a:rPr lang="cs-CZ" sz="1600" dirty="0"/>
              <a:t>na tříděný odpad naleznete také na našem mapovém portálu </a:t>
            </a:r>
            <a:r>
              <a:rPr lang="cs-CZ" sz="1600" dirty="0">
                <a:hlinkClick r:id="rId2"/>
              </a:rPr>
              <a:t>maps.novyjicin.cz</a:t>
            </a:r>
            <a:r>
              <a:rPr lang="cs-CZ" sz="1600" dirty="0"/>
              <a:t>  a v aplikaci </a:t>
            </a:r>
            <a:r>
              <a:rPr lang="cs-CZ" sz="1600" b="1" dirty="0"/>
              <a:t>Nový Jičín v mobilu</a:t>
            </a:r>
          </a:p>
          <a:p>
            <a:pPr>
              <a:lnSpc>
                <a:spcPct val="100000"/>
              </a:lnSpc>
              <a:defRPr/>
            </a:pPr>
            <a:r>
              <a:rPr lang="cs-CZ" sz="1600" b="1" dirty="0" err="1"/>
              <a:t>Door</a:t>
            </a:r>
            <a:r>
              <a:rPr lang="cs-CZ" sz="1600" b="1" dirty="0"/>
              <a:t>-to-</a:t>
            </a:r>
            <a:r>
              <a:rPr lang="cs-CZ" sz="1600" b="1" dirty="0" err="1"/>
              <a:t>door</a:t>
            </a:r>
            <a:r>
              <a:rPr lang="cs-CZ" sz="1600" dirty="0"/>
              <a:t> sběr v místních částech Bludovice a Straník</a:t>
            </a:r>
          </a:p>
          <a:p>
            <a:pPr>
              <a:lnSpc>
                <a:spcPct val="100000"/>
              </a:lnSpc>
              <a:defRPr/>
            </a:pPr>
            <a:r>
              <a:rPr lang="cs-CZ" sz="1600" dirty="0"/>
              <a:t>V roce 2024 jsme začali budovat </a:t>
            </a:r>
            <a:r>
              <a:rPr lang="cs-CZ" sz="1600" dirty="0" err="1"/>
              <a:t>polopodzemní</a:t>
            </a:r>
            <a:r>
              <a:rPr lang="cs-CZ" sz="1600" dirty="0"/>
              <a:t> kontejnery</a:t>
            </a:r>
            <a:endParaRPr lang="cs-CZ" sz="1100" dirty="0"/>
          </a:p>
        </p:txBody>
      </p:sp>
      <p:sp>
        <p:nvSpPr>
          <p:cNvPr id="6" name="Podnadpis 7"/>
          <p:cNvSpPr>
            <a:spLocks noGrp="1"/>
          </p:cNvSpPr>
          <p:nvPr>
            <p:ph type="subTitle" idx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441" y="195486"/>
            <a:ext cx="3003798" cy="300379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613" y="1407591"/>
            <a:ext cx="1856804" cy="2475739"/>
          </a:xfrm>
          <a:prstGeom prst="rect">
            <a:avLst/>
          </a:prstGeom>
        </p:spPr>
      </p:pic>
      <p:sp>
        <p:nvSpPr>
          <p:cNvPr id="7" name="AutoShape 2">
            <a:extLst>
              <a:ext uri="{FF2B5EF4-FFF2-40B4-BE49-F238E27FC236}">
                <a16:creationId xmlns:a16="http://schemas.microsoft.com/office/drawing/2014/main" id="{352DE288-1B91-8F6E-8C15-807675C8E9F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1" name="Obrázek 10" descr="Obsah obrázku venku, Odpadkový kontejner, strom, nádoba&#10;&#10;Popis byl vytvořen automaticky">
            <a:extLst>
              <a:ext uri="{FF2B5EF4-FFF2-40B4-BE49-F238E27FC236}">
                <a16:creationId xmlns:a16="http://schemas.microsoft.com/office/drawing/2014/main" id="{3DA684A0-885E-B7D0-8253-4856C1BF76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570" r="12726"/>
          <a:stretch/>
        </p:blipFill>
        <p:spPr>
          <a:xfrm>
            <a:off x="6991000" y="2857091"/>
            <a:ext cx="2130319" cy="156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25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573787" y="1135807"/>
            <a:ext cx="4131330" cy="2351071"/>
          </a:xfrm>
        </p:spPr>
        <p:txBody>
          <a:bodyPr>
            <a:normAutofit/>
          </a:bodyPr>
          <a:lstStyle/>
          <a:p>
            <a:pPr marL="285750" lvl="0" indent="-285750" defTabSz="685800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cs-CZ" sz="1600" dirty="0"/>
              <a:t>SVČ Fokus nabízí v letošním roce 114 kroužků</a:t>
            </a:r>
          </a:p>
          <a:p>
            <a:pPr marL="285750" lvl="0" indent="-285750" defTabSz="685800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cs-CZ" sz="1600" dirty="0"/>
              <a:t>Taneční škola</a:t>
            </a:r>
          </a:p>
          <a:p>
            <a:pPr marL="800100" lvl="1" indent="-285750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cs-CZ" sz="1600" dirty="0"/>
              <a:t>Kurz vede taneční mistr Ing. Milan </a:t>
            </a:r>
            <a:r>
              <a:rPr lang="cs-CZ" sz="1600" dirty="0" err="1"/>
              <a:t>Kysučan</a:t>
            </a:r>
            <a:r>
              <a:rPr lang="cs-CZ" sz="1600" dirty="0"/>
              <a:t>, který působil  jako trenér a porotce na soutěžích Českého svazu tanečního sportu (ČSTS) spolu s taneční partnerkou Bc. Mirkou </a:t>
            </a:r>
            <a:r>
              <a:rPr lang="cs-CZ" sz="1600" dirty="0" err="1"/>
              <a:t>Písteckou</a:t>
            </a:r>
            <a:endParaRPr lang="cs-CZ" sz="1600" dirty="0"/>
          </a:p>
        </p:txBody>
      </p:sp>
      <p:sp>
        <p:nvSpPr>
          <p:cNvPr id="5" name="Podnadpis 7"/>
          <p:cNvSpPr txBox="1">
            <a:spLocks/>
          </p:cNvSpPr>
          <p:nvPr/>
        </p:nvSpPr>
        <p:spPr bwMode="auto">
          <a:xfrm>
            <a:off x="2639452" y="4567377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56694" y="385212"/>
            <a:ext cx="7803738" cy="759197"/>
          </a:xfrm>
        </p:spPr>
        <p:txBody>
          <a:bodyPr>
            <a:noAutofit/>
          </a:bodyPr>
          <a:lstStyle/>
          <a:p>
            <a:r>
              <a:rPr lang="cs-CZ" sz="2000" dirty="0"/>
              <a:t>7. Větší nabídka kroužků (Kickbox, latinskoamerické tance aj.)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188526"/>
            <a:ext cx="2762250" cy="30765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56696" y="411511"/>
            <a:ext cx="3470979" cy="36004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8. Více kulturních akcí</a:t>
            </a:r>
            <a:endParaRPr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56696" y="797850"/>
            <a:ext cx="5571488" cy="396043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defRPr/>
            </a:pPr>
            <a:r>
              <a:rPr lang="cs-CZ" sz="1300" dirty="0"/>
              <a:t>Každý rok probíhají například tyto akce vhodné pro mládež:</a:t>
            </a:r>
          </a:p>
          <a:p>
            <a:pPr lvl="1">
              <a:lnSpc>
                <a:spcPct val="100000"/>
              </a:lnSpc>
              <a:defRPr/>
            </a:pPr>
            <a:r>
              <a:rPr lang="cs-CZ" sz="1300" dirty="0"/>
              <a:t>Novojičínský Food festival</a:t>
            </a:r>
          </a:p>
          <a:p>
            <a:pPr lvl="1">
              <a:lnSpc>
                <a:spcPct val="100000"/>
              </a:lnSpc>
              <a:defRPr/>
            </a:pPr>
            <a:r>
              <a:rPr lang="cs-CZ" sz="1300" dirty="0"/>
              <a:t>Vítání prázdnin &amp; </a:t>
            </a:r>
            <a:r>
              <a:rPr lang="cs-CZ" sz="1300" dirty="0" err="1"/>
              <a:t>Juniáles</a:t>
            </a:r>
            <a:endParaRPr lang="cs-CZ" sz="1300" dirty="0"/>
          </a:p>
          <a:p>
            <a:pPr lvl="1">
              <a:lnSpc>
                <a:spcPct val="100000"/>
              </a:lnSpc>
              <a:defRPr/>
            </a:pPr>
            <a:r>
              <a:rPr lang="cs-CZ" sz="1300" dirty="0"/>
              <a:t>Festival pod Kaštany</a:t>
            </a:r>
          </a:p>
          <a:p>
            <a:pPr lvl="1">
              <a:lnSpc>
                <a:spcPct val="100000"/>
              </a:lnSpc>
              <a:defRPr/>
            </a:pPr>
            <a:r>
              <a:rPr lang="cs-CZ" sz="1300" dirty="0"/>
              <a:t>Slavnosti města Nový Jičín</a:t>
            </a:r>
          </a:p>
          <a:p>
            <a:pPr lvl="1">
              <a:lnSpc>
                <a:spcPct val="100000"/>
              </a:lnSpc>
              <a:defRPr/>
            </a:pPr>
            <a:r>
              <a:rPr lang="cs-CZ" sz="1300" dirty="0"/>
              <a:t>Divadelní dílna</a:t>
            </a:r>
          </a:p>
          <a:p>
            <a:pPr lvl="1">
              <a:lnSpc>
                <a:spcPct val="100000"/>
              </a:lnSpc>
              <a:defRPr/>
            </a:pPr>
            <a:r>
              <a:rPr lang="cs-CZ" sz="1300" dirty="0"/>
              <a:t>Kouzelný den v Hückelových vilách</a:t>
            </a:r>
          </a:p>
          <a:p>
            <a:pPr lvl="1">
              <a:lnSpc>
                <a:spcPct val="100000"/>
              </a:lnSpc>
              <a:defRPr/>
            </a:pPr>
            <a:r>
              <a:rPr lang="cs-CZ" sz="1300" dirty="0"/>
              <a:t>akce probíhají během letních prázdnin v amfiteátru Skalky</a:t>
            </a:r>
          </a:p>
          <a:p>
            <a:pPr>
              <a:lnSpc>
                <a:spcPct val="100000"/>
              </a:lnSpc>
              <a:defRPr/>
            </a:pPr>
            <a:endParaRPr lang="cs-CZ" sz="1300" dirty="0"/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cs-CZ" sz="1300" dirty="0"/>
              <a:t>Odbor školství uspořádal v roce 2023 anketu mezi žáky a učiteli základních škol, jak jsou spokojeni s kulturou ve městě a o jaký typ akcí mají zájem. 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cs-CZ" sz="1300" dirty="0"/>
              <a:t>Vyhodnocení ankety ukázalo, že žáci jsou s kulturou spokojeni. 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cs-CZ" sz="1300" dirty="0"/>
              <a:t>Vzešlé podněty byly předány městskému kulturnímu středisku a ti s nimi průběžně pracují.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cs-CZ" sz="1300" dirty="0"/>
              <a:t>V letošním roce se chystá doplnění Vítání prázdnin akcí pro teenagery</a:t>
            </a:r>
          </a:p>
        </p:txBody>
      </p:sp>
      <p:sp>
        <p:nvSpPr>
          <p:cNvPr id="8" name="Podnadpis 7"/>
          <p:cNvSpPr txBox="1">
            <a:spLocks/>
          </p:cNvSpPr>
          <p:nvPr/>
        </p:nvSpPr>
        <p:spPr bwMode="auto">
          <a:xfrm>
            <a:off x="2639452" y="4567377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675"/>
          <a:stretch/>
        </p:blipFill>
        <p:spPr>
          <a:xfrm>
            <a:off x="6660232" y="1159581"/>
            <a:ext cx="2483768" cy="323697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8766" y="515865"/>
            <a:ext cx="6021466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9. </a:t>
            </a:r>
            <a:r>
              <a:rPr lang="pl-PL" sz="2000" dirty="0"/>
              <a:t>Komunitní akce a akce na podporu města </a:t>
            </a:r>
            <a:endParaRPr sz="2000" dirty="0"/>
          </a:p>
        </p:txBody>
      </p:sp>
      <p:sp>
        <p:nvSpPr>
          <p:cNvPr id="6" name="Podnadpis 7"/>
          <p:cNvSpPr>
            <a:spLocks noGrp="1"/>
          </p:cNvSpPr>
          <p:nvPr>
            <p:ph type="subTitle" idx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2" name="Zástupný symbol pro obsah 3">
            <a:extLst>
              <a:ext uri="{FF2B5EF4-FFF2-40B4-BE49-F238E27FC236}">
                <a16:creationId xmlns:a16="http://schemas.microsoft.com/office/drawing/2014/main" id="{B688FD22-01A2-C4EF-B78A-1B228E8D4034}"/>
              </a:ext>
            </a:extLst>
          </p:cNvPr>
          <p:cNvSpPr>
            <a:spLocks noGrp="1"/>
          </p:cNvSpPr>
          <p:nvPr>
            <p:ph idx="10"/>
          </p:nvPr>
        </p:nvSpPr>
        <p:spPr bwMode="auto">
          <a:xfrm>
            <a:off x="600827" y="987574"/>
            <a:ext cx="3395109" cy="343315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/>
            </a:pPr>
            <a:r>
              <a:rPr lang="cs-CZ" sz="1600" dirty="0"/>
              <a:t>Zažít město jinak (od roku 2022)</a:t>
            </a:r>
          </a:p>
          <a:p>
            <a:pPr>
              <a:lnSpc>
                <a:spcPct val="100000"/>
              </a:lnSpc>
              <a:defRPr/>
            </a:pPr>
            <a:r>
              <a:rPr lang="cs-CZ" sz="1600" dirty="0"/>
              <a:t>Komunitní akce děláme také v projektu Zdravé město</a:t>
            </a:r>
            <a:endParaRPr lang="cs-CZ" sz="1100" dirty="0"/>
          </a:p>
        </p:txBody>
      </p:sp>
      <p:pic>
        <p:nvPicPr>
          <p:cNvPr id="8" name="Obrázek 7" descr="Obsah obrázku oblečení, venku, osoba, strom&#10;&#10;Popis byl vytvořen automaticky">
            <a:extLst>
              <a:ext uri="{FF2B5EF4-FFF2-40B4-BE49-F238E27FC236}">
                <a16:creationId xmlns:a16="http://schemas.microsoft.com/office/drawing/2014/main" id="{6F7457BB-BBBE-8C20-B22C-095063BA31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43" r="6185"/>
          <a:stretch/>
        </p:blipFill>
        <p:spPr>
          <a:xfrm>
            <a:off x="1369010" y="2499742"/>
            <a:ext cx="4174590" cy="2644573"/>
          </a:xfrm>
          <a:prstGeom prst="rect">
            <a:avLst/>
          </a:prstGeom>
        </p:spPr>
      </p:pic>
      <p:pic>
        <p:nvPicPr>
          <p:cNvPr id="10" name="Obrázek 9" descr="Obsah obrázku text, kreslené&#10;&#10;Popis byl vytvořen automaticky">
            <a:extLst>
              <a:ext uri="{FF2B5EF4-FFF2-40B4-BE49-F238E27FC236}">
                <a16:creationId xmlns:a16="http://schemas.microsoft.com/office/drawing/2014/main" id="{6A0AC328-8B31-B736-B3FB-5992FA4564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5780" y="51470"/>
            <a:ext cx="3088220" cy="436925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Podnadpis 7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8766" y="411510"/>
            <a:ext cx="7945597" cy="44195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 dirty="0"/>
              <a:t>10. Více linek zastavujících na Sokolovské (linky č. 987, 622)</a:t>
            </a:r>
            <a:endParaRPr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" b="13601"/>
          <a:stretch/>
        </p:blipFill>
        <p:spPr>
          <a:xfrm>
            <a:off x="4788024" y="1930987"/>
            <a:ext cx="3978129" cy="2304256"/>
          </a:xfrm>
          <a:prstGeom prst="rect">
            <a:avLst/>
          </a:prstGeom>
        </p:spPr>
      </p:pic>
      <p:sp>
        <p:nvSpPr>
          <p:cNvPr id="8" name="Zástupný symbol pro obsah 3">
            <a:extLst>
              <a:ext uri="{FF2B5EF4-FFF2-40B4-BE49-F238E27FC236}">
                <a16:creationId xmlns:a16="http://schemas.microsoft.com/office/drawing/2014/main" id="{C96DCA25-524A-EF19-3CE7-FFF6C7F3E02B}"/>
              </a:ext>
            </a:extLst>
          </p:cNvPr>
          <p:cNvSpPr txBox="1">
            <a:spLocks/>
          </p:cNvSpPr>
          <p:nvPr/>
        </p:nvSpPr>
        <p:spPr bwMode="auto">
          <a:xfrm>
            <a:off x="638766" y="968155"/>
            <a:ext cx="3717211" cy="34331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defRPr/>
            </a:pPr>
            <a:r>
              <a:rPr lang="cs-CZ" sz="1600" dirty="0"/>
              <a:t>Po školním fóru jsme dali požadavek na KODIS o zastavování linek projíždějících po Sokolovské v ranních hodinách</a:t>
            </a:r>
          </a:p>
          <a:p>
            <a:pPr>
              <a:lnSpc>
                <a:spcPct val="100000"/>
              </a:lnSpc>
              <a:defRPr/>
            </a:pPr>
            <a:r>
              <a:rPr lang="cs-CZ" sz="1600" dirty="0"/>
              <a:t>Od roku 2023 zde zastavují </a:t>
            </a:r>
          </a:p>
          <a:p>
            <a:pPr lvl="1">
              <a:lnSpc>
                <a:spcPct val="100000"/>
              </a:lnSpc>
              <a:defRPr/>
            </a:pPr>
            <a:r>
              <a:rPr lang="cs-CZ" sz="1600" dirty="0"/>
              <a:t>ranní spoje linky 987 z Valašského Meziříčí v 7:16 a 7:56</a:t>
            </a:r>
          </a:p>
          <a:p>
            <a:pPr lvl="1">
              <a:lnSpc>
                <a:spcPct val="100000"/>
              </a:lnSpc>
              <a:defRPr/>
            </a:pPr>
            <a:r>
              <a:rPr lang="cs-CZ" sz="1600" dirty="0"/>
              <a:t>ranní spoj linky z Mořkova v 7:20</a:t>
            </a:r>
          </a:p>
          <a:p>
            <a:pPr>
              <a:lnSpc>
                <a:spcPct val="100000"/>
              </a:lnSpc>
              <a:defRPr/>
            </a:pPr>
            <a:endParaRPr lang="cs-CZ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725528" y="1888945"/>
            <a:ext cx="7548522" cy="15319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/>
              <a:t>Děkujeme za pozornost.</a:t>
            </a:r>
            <a:endParaRPr/>
          </a:p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  <p:sp>
        <p:nvSpPr>
          <p:cNvPr id="4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u="sng">
                <a:hlinkClick r:id="rId2" tooltip="https://www.novyjicin.cz/zdravemesto/"/>
              </a:rPr>
              <a:t>www.novyjicin.cz/zdravemesto</a:t>
            </a:r>
            <a:endParaRPr lang="cs-CZ"/>
          </a:p>
          <a:p>
            <a:pPr>
              <a:defRPr/>
            </a:pPr>
            <a:r>
              <a:rPr lang="cs-CZ" u="sng">
                <a:hlinkClick r:id="rId3" tooltip="http://www.facebook.com/zdravemestonovyjicin"/>
              </a:rPr>
              <a:t>www.facebook.com/zdravemestonovyjicin</a:t>
            </a:r>
            <a:r>
              <a:rPr lang="cs-CZ"/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/>
        <a:ea typeface="Arial"/>
        <a:cs typeface="Arial"/>
      </a:majorFont>
      <a:minorFont>
        <a:latin typeface="Franklin Gothic Book"/>
        <a:ea typeface="Arial"/>
        <a:cs typeface="Arial"/>
      </a:minorFont>
    </a:fontScheme>
    <a:fmtScheme name="Motiv 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novyjicin</Template>
  <TotalTime>2029</TotalTime>
  <Words>950</Words>
  <Application>Microsoft Office PowerPoint</Application>
  <DocSecurity>0</DocSecurity>
  <PresentationFormat>Předvádění na obrazovce (16:9)</PresentationFormat>
  <Paragraphs>125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Arial</vt:lpstr>
      <vt:lpstr>NovyJicin-Manrope</vt:lpstr>
      <vt:lpstr>NovyJicin-Manrope ExtraBold</vt:lpstr>
      <vt:lpstr>NovyJicin-Manrope Light</vt:lpstr>
      <vt:lpstr>Open Sans</vt:lpstr>
      <vt:lpstr>Motiv Office</vt:lpstr>
      <vt:lpstr>Prezentace aplikace PowerPoint</vt:lpstr>
      <vt:lpstr>Školní fórum 2022</vt:lpstr>
      <vt:lpstr> 1. Zvýšení počtu hlídek městské policie (nádraží, parky,...)  </vt:lpstr>
      <vt:lpstr> 2. Zvětšení tobogánu na bazéně </vt:lpstr>
      <vt:lpstr>3. – 4. Workoutová hřiště</vt:lpstr>
      <vt:lpstr>Prezentace aplikace PowerPoint</vt:lpstr>
      <vt:lpstr>5. Skatepark - oprava a hlídání </vt:lpstr>
      <vt:lpstr>6. Více košů na tříděný odpad </vt:lpstr>
      <vt:lpstr>7. Větší nabídka kroužků (Kickbox, latinskoamerické tance aj.)</vt:lpstr>
      <vt:lpstr>8. Více kulturních akcí</vt:lpstr>
      <vt:lpstr>9. Komunitní akce a akce na podporu města </vt:lpstr>
      <vt:lpstr>10. Více linek zastavujících na Sokolovské (linky č. 987, 622)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Petr Čaník</dc:creator>
  <cp:keywords/>
  <dc:description/>
  <cp:lastModifiedBy>Ondřej Syrovátka</cp:lastModifiedBy>
  <cp:revision>207</cp:revision>
  <dcterms:created xsi:type="dcterms:W3CDTF">2020-09-13T09:53:43Z</dcterms:created>
  <dcterms:modified xsi:type="dcterms:W3CDTF">2024-11-07T14:50:50Z</dcterms:modified>
  <cp:category/>
  <dc:identifier/>
  <cp:contentStatus/>
  <dc:language/>
  <cp:version/>
</cp:coreProperties>
</file>