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70" r:id="rId4"/>
    <p:sldId id="258" r:id="rId5"/>
    <p:sldId id="269" r:id="rId6"/>
    <p:sldId id="259" r:id="rId7"/>
    <p:sldId id="260" r:id="rId8"/>
    <p:sldId id="261" r:id="rId9"/>
    <p:sldId id="262" r:id="rId10"/>
    <p:sldId id="264" r:id="rId11"/>
    <p:sldId id="263" r:id="rId12"/>
    <p:sldId id="265" r:id="rId13"/>
    <p:sldId id="268" r:id="rId14"/>
  </p:sldIdLst>
  <p:sldSz cx="9144000" cy="5143500" type="screen16x9"/>
  <p:notesSz cx="9144000" cy="5143500"/>
  <p:defaultTextStyle>
    <a:defPPr>
      <a:defRPr lang="cs-CZ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081D6F0-9F68-6945-411F-88CF98362E7D}">
  <a:tblStyle styleId="{E081D6F0-9F68-6945-411F-88CF98362E7D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874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Úvodní snímek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27574" y="4231222"/>
            <a:ext cx="7599448" cy="534655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1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Autor prezentace</a:t>
            </a:r>
            <a:endParaRPr/>
          </a:p>
          <a:p>
            <a:pPr>
              <a:defRPr/>
            </a:pPr>
            <a:r>
              <a:rPr lang="cs-CZ"/>
              <a:t>Datum prezentace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28278" y="1783496"/>
            <a:ext cx="7594217" cy="13204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Nadpis powerpointové prezentace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Základní rozlože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638766" y="273845"/>
            <a:ext cx="7945597" cy="441959"/>
          </a:xfrm>
        </p:spPr>
        <p:txBody>
          <a:bodyPr>
            <a:normAutofit/>
          </a:bodyPr>
          <a:lstStyle>
            <a:lvl1pPr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/>
          </p:nvPr>
        </p:nvSpPr>
        <p:spPr bwMode="auto">
          <a:xfrm>
            <a:off x="638766" y="775812"/>
            <a:ext cx="7945598" cy="3639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horizont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Název powerpointové prezentace</a:t>
            </a:r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61176" y="2956277"/>
            <a:ext cx="3819644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 Nový Jičín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4930394" y="2956278"/>
            <a:ext cx="3860157" cy="1458560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0" y="1"/>
            <a:ext cx="9144000" cy="257174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Obrázek vertikální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656694" y="385212"/>
            <a:ext cx="3484999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>
              <a:defRPr/>
            </a:pPr>
            <a:r>
              <a:rPr lang="cs-CZ"/>
              <a:t>Základní údaje </a:t>
            </a:r>
            <a:br>
              <a:rPr lang="cs-CZ"/>
            </a:br>
            <a:r>
              <a:rPr lang="cs-CZ"/>
              <a:t>o městě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 bwMode="auto">
          <a:xfrm>
            <a:off x="656694" y="1254799"/>
            <a:ext cx="3484999" cy="2994557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>
                <a:latin typeface="NovyJicin-Manrope Light"/>
                <a:ea typeface="NovyJicin-Manrope Light"/>
                <a:cs typeface="NovyJicin-Manrope Light"/>
              </a:defRPr>
            </a:lvl1pPr>
            <a:lvl2pPr>
              <a:defRPr b="0" i="0">
                <a:latin typeface="NovyJicin-Manrope Light"/>
                <a:ea typeface="NovyJicin-Manrope Light"/>
                <a:cs typeface="NovyJicin-Manrope Light"/>
              </a:defRPr>
            </a:lvl2pPr>
            <a:lvl3pPr>
              <a:defRPr b="0" i="0">
                <a:latin typeface="NovyJicin-Manrope Light"/>
                <a:ea typeface="NovyJicin-Manrope Light"/>
                <a:cs typeface="NovyJicin-Manrope Light"/>
              </a:defRPr>
            </a:lvl3pPr>
            <a:lvl4pPr>
              <a:defRPr b="0" i="0">
                <a:latin typeface="NovyJicin-Manrope Light"/>
                <a:ea typeface="NovyJicin-Manrope Light"/>
                <a:cs typeface="NovyJicin-Manrope Light"/>
              </a:defRPr>
            </a:lvl4pPr>
            <a:lvl5pPr>
              <a:defRPr b="0" i="0">
                <a:latin typeface="NovyJicin-Manrope Light"/>
                <a:ea typeface="NovyJicin-Manrope Light"/>
                <a:cs typeface="NovyJicin-Manrope Light"/>
              </a:defRPr>
            </a:lvl5pPr>
          </a:lstStyle>
          <a:p>
            <a:pPr lvl="0">
              <a:defRPr/>
            </a:pPr>
            <a:r>
              <a:rPr lang="cs-CZ" b="0" i="0">
                <a:solidFill>
                  <a:srgbClr val="000000"/>
                </a:solidFill>
                <a:latin typeface="Open Sans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Jičínka a potok Grasmanka. Z dopravního hlediska je poloha města vcelku příznivá. Jeho polohu lze považovat za strategickou vzhledem k jejímu umístění v koridoru Moravské brány.</a:t>
            </a:r>
            <a:endParaRPr lang="en-US"/>
          </a:p>
        </p:txBody>
      </p:sp>
      <p:sp>
        <p:nvSpPr>
          <p:cNvPr id="9" name="Zástupný symbol obrázku 5"/>
          <p:cNvSpPr>
            <a:spLocks noGrp="1"/>
          </p:cNvSpPr>
          <p:nvPr>
            <p:ph type="pic" sz="quarter" idx="12"/>
          </p:nvPr>
        </p:nvSpPr>
        <p:spPr bwMode="auto">
          <a:xfrm>
            <a:off x="4572001" y="1"/>
            <a:ext cx="4571999" cy="5143499"/>
          </a:xfrm>
        </p:spPr>
        <p:txBody>
          <a:bodyPr/>
          <a:lstStyle>
            <a:lvl1pPr>
              <a:buNone/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ontakt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auto">
          <a:xfrm>
            <a:off x="639161" y="4361438"/>
            <a:ext cx="7599448" cy="404439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750" b="0" i="0">
                <a:solidFill>
                  <a:schemeClr val="bg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 lang="cs-CZ"/>
              <a:t>www.novyjicin.cz</a:t>
            </a:r>
          </a:p>
          <a:p>
            <a:pPr>
              <a:defRPr/>
            </a:pPr>
            <a:r>
              <a:rPr lang="cs-CZ"/>
              <a:t>facebook.com/novyjicin</a:t>
            </a:r>
            <a:endParaRPr lang="en-US"/>
          </a:p>
        </p:txBody>
      </p:sp>
      <p:sp>
        <p:nvSpPr>
          <p:cNvPr id="10" name="Zástupný text 9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636178" y="1783496"/>
            <a:ext cx="7594217" cy="560378"/>
          </a:xfrm>
        </p:spPr>
        <p:txBody>
          <a:bodyPr/>
          <a:lstStyle>
            <a:lvl1pPr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/>
                <a:ea typeface="NovyJicin-Manrope ExtraBold"/>
                <a:cs typeface="NovyJicin-Manrope ExtraBold"/>
              </a:defRPr>
            </a:lvl1pPr>
          </a:lstStyle>
          <a:p>
            <a:pPr lvl="0">
              <a:defRPr/>
            </a:pPr>
            <a:r>
              <a:rPr lang="cs-CZ"/>
              <a:t>Kontakt</a:t>
            </a:r>
            <a:endParaRPr/>
          </a:p>
        </p:txBody>
      </p:sp>
      <p:sp>
        <p:nvSpPr>
          <p:cNvPr id="5" name="Zástupný text 9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36178" y="2373589"/>
            <a:ext cx="7594217" cy="1819340"/>
          </a:xfrm>
        </p:spPr>
        <p:txBody>
          <a:bodyPr/>
          <a:lstStyle>
            <a:lvl1pPr algn="l">
              <a:lnSpc>
                <a:spcPct val="110000"/>
              </a:lnSpc>
              <a:buNone/>
              <a:defRPr lang="cs-CZ" sz="750" b="0" i="0">
                <a:solidFill>
                  <a:schemeClr val="bg1"/>
                </a:solidFill>
                <a:latin typeface="NovyJicin-Manrope"/>
                <a:ea typeface="NovyJicin-Manrope"/>
                <a:cs typeface="NovyJicin-Manrope"/>
              </a:defRPr>
            </a:lvl1pPr>
          </a:lstStyle>
          <a:p>
            <a:pPr lvl="0">
              <a:defRPr/>
            </a:pPr>
            <a:r>
              <a:rPr lang="cs-CZ"/>
              <a:t>Městský úřad Nový Jičín</a:t>
            </a:r>
            <a:endParaRPr/>
          </a:p>
          <a:p>
            <a:pPr lvl="0">
              <a:defRPr/>
            </a:pPr>
            <a:r>
              <a:rPr lang="cs-CZ"/>
              <a:t>Masarykovo nám. 1/1</a:t>
            </a:r>
            <a:endParaRPr/>
          </a:p>
          <a:p>
            <a:pPr lvl="0">
              <a:defRPr/>
            </a:pPr>
            <a:r>
              <a:rPr lang="cs-CZ"/>
              <a:t>741 01 Nový Jičín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cs-CZ"/>
              <a:t>Po kliknutí můžete upravovat styly textu v předloze.</a:t>
            </a:r>
            <a:endParaRPr/>
          </a:p>
          <a:p>
            <a:pPr lvl="1">
              <a:defRPr/>
            </a:pPr>
            <a:r>
              <a:rPr lang="cs-CZ"/>
              <a:t>Druhá úroveň</a:t>
            </a:r>
            <a:endParaRPr/>
          </a:p>
          <a:p>
            <a:pPr lvl="2">
              <a:defRPr/>
            </a:pPr>
            <a:r>
              <a:rPr lang="cs-CZ"/>
              <a:t>Třetí úroveň</a:t>
            </a:r>
            <a:endParaRPr/>
          </a:p>
          <a:p>
            <a:pPr lvl="3">
              <a:defRPr/>
            </a:pPr>
            <a:r>
              <a:rPr lang="cs-CZ"/>
              <a:t>Čtvrtá úroveň</a:t>
            </a:r>
            <a:endParaRPr/>
          </a:p>
          <a:p>
            <a:pPr lvl="4">
              <a:defRPr/>
            </a:pPr>
            <a:r>
              <a:rPr lang="cs-CZ"/>
              <a:t>Pátá úroveň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685800">
        <a:lnSpc>
          <a:spcPct val="90000"/>
        </a:lnSpc>
        <a:spcBef>
          <a:spcPts val="0"/>
        </a:spcBef>
        <a:buNone/>
        <a:defRPr sz="330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</p:titleStyle>
    <p:bodyStyle>
      <a:lvl1pPr marL="171450" indent="-171450" algn="l" defTabSz="685800">
        <a:lnSpc>
          <a:spcPct val="90000"/>
        </a:lnSpc>
        <a:spcBef>
          <a:spcPts val="750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1pPr>
      <a:lvl2pPr marL="5143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2pPr>
      <a:lvl3pPr marL="8572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3pPr>
      <a:lvl4pPr marL="12001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4pPr>
      <a:lvl5pPr marL="15430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050" b="0" i="0">
          <a:solidFill>
            <a:schemeClr val="tx1"/>
          </a:solidFill>
          <a:latin typeface="NovyJicin-Manrope"/>
          <a:ea typeface="NovyJicin-Manrope"/>
          <a:cs typeface="NovyJicin-Manrope"/>
        </a:defRPr>
      </a:lvl5pPr>
      <a:lvl6pPr marL="18859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>
        <a:lnSpc>
          <a:spcPct val="90000"/>
        </a:lnSpc>
        <a:spcBef>
          <a:spcPts val="375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zdravemestonovyjicin" TargetMode="External"/><Relationship Id="rId2" Type="http://schemas.openxmlformats.org/officeDocument/2006/relationships/hyperlink" Target="https://www.novyjicin.cz/zdravemest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Školní fórum 2024</a:t>
            </a:r>
            <a:endParaRPr dirty="0"/>
          </a:p>
          <a:p>
            <a:pPr>
              <a:defRPr/>
            </a:pPr>
            <a:r>
              <a:rPr lang="cs-CZ" dirty="0"/>
              <a:t>Mgr. Ondřej Syrovátka (místostarosta a politik Zdravého města a MA21)</a:t>
            </a:r>
            <a:endParaRPr dirty="0"/>
          </a:p>
        </p:txBody>
      </p:sp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636627" y="1805769"/>
            <a:ext cx="6876466" cy="1531961"/>
          </a:xfrm>
        </p:spPr>
        <p:txBody>
          <a:bodyPr/>
          <a:lstStyle/>
          <a:p>
            <a:pPr>
              <a:defRPr/>
            </a:pPr>
            <a:r>
              <a:rPr lang="cs-CZ" dirty="0"/>
              <a:t>Plnění priorit ze školního fóra</a:t>
            </a:r>
            <a:endParaRPr dirty="0"/>
          </a:p>
          <a:p>
            <a:pPr>
              <a:defRPr/>
            </a:pPr>
            <a:r>
              <a:rPr lang="cs-CZ" dirty="0"/>
              <a:t>ZŠ Jubilejní 2022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2771800" y="4587974"/>
            <a:ext cx="6151099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539552" y="411510"/>
            <a:ext cx="3988096" cy="4673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 dirty="0"/>
              <a:t>Školní fórum 2022</a:t>
            </a:r>
            <a:endParaRPr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680753228"/>
              </p:ext>
            </p:extLst>
          </p:nvPr>
        </p:nvGraphicFramePr>
        <p:xfrm>
          <a:off x="683568" y="987574"/>
          <a:ext cx="4608513" cy="3312364"/>
        </p:xfrm>
        <a:graphic>
          <a:graphicData uri="http://schemas.openxmlformats.org/drawingml/2006/table">
            <a:tbl>
              <a:tblPr firstRow="1" firstCol="1" bandRow="1">
                <a:tableStyleId>{E081D6F0-9F68-6945-411F-88CF98362E7D}</a:tableStyleId>
              </a:tblPr>
              <a:tblGrid>
                <a:gridCol w="429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0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76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Pořadí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Náměty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Body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1.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Fast food (KFC, </a:t>
                      </a:r>
                      <a:r>
                        <a:rPr lang="cs-CZ" sz="800" dirty="0" err="1">
                          <a:effectLst/>
                          <a:latin typeface="NovyJicin-Manrope ExtraBold"/>
                        </a:rPr>
                        <a:t>McDonalds</a:t>
                      </a:r>
                      <a:r>
                        <a:rPr lang="cs-CZ" sz="800" dirty="0">
                          <a:effectLst/>
                          <a:latin typeface="NovyJicin-Manrope ExtraBold"/>
                        </a:rPr>
                        <a:t>)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12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2. - 3.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Park u České spořitelny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10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2. - 3.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Venkovní bazén (atrakce, údržba)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10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4.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Rekonstrukce</a:t>
                      </a:r>
                      <a:r>
                        <a:rPr lang="cs-CZ" sz="800" baseline="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 nemocnice (čekací lhůty)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9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5. 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err="1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Starbucks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5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6.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Více zelených rekreačních ploch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4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7.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err="1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Pumptrack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3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</a:rPr>
                        <a:t>8. – 9.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Více</a:t>
                      </a:r>
                      <a:r>
                        <a:rPr lang="cs-CZ" sz="800" baseline="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 přechodů pro chodce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2</a:t>
                      </a:r>
                      <a:endParaRPr lang="cs-CZ" sz="800" dirty="0">
                        <a:effectLst/>
                        <a:latin typeface="NovyJicin-Manrope Extra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 – 9.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Více zeleně na náměstí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11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solidFill>
                            <a:schemeClr val="dk1"/>
                          </a:solidFill>
                          <a:effectLst/>
                          <a:latin typeface="NovyJicin-Manrope ExtraBold"/>
                          <a:ea typeface="+mn-ea"/>
                          <a:cs typeface="+mn-cs"/>
                        </a:rPr>
                        <a:t>Parkovací místa (Jubilejní, Mendelova, Gregorova, Vančurova)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  <a:latin typeface="NovyJicin-Manrope Extra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5339" marR="4533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658020"/>
            <a:ext cx="2715189" cy="180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949" y="2571750"/>
            <a:ext cx="2714400" cy="185039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školní fórum 2022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sz="2200" dirty="0"/>
            </a:br>
            <a:r>
              <a:rPr lang="cs-CZ" sz="2200" dirty="0"/>
              <a:t>1. Fast food (KFC, </a:t>
            </a:r>
            <a:r>
              <a:rPr lang="cs-CZ" sz="2200" dirty="0" err="1"/>
              <a:t>McDonald´s</a:t>
            </a:r>
            <a:r>
              <a:rPr lang="cs-CZ" sz="2200" dirty="0"/>
              <a:t>)</a:t>
            </a:r>
            <a:br>
              <a:rPr lang="cs-CZ" sz="2200" dirty="0"/>
            </a:br>
            <a:endParaRPr lang="cs-CZ" sz="2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>
          <a:xfrm>
            <a:off x="638766" y="775812"/>
            <a:ext cx="5013354" cy="363902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cs-CZ" sz="1400" dirty="0"/>
              <a:t>Oblíbené a opakované téma na ZŠ, které však město není schopno vyřešit</a:t>
            </a:r>
          </a:p>
          <a:p>
            <a:pPr>
              <a:lnSpc>
                <a:spcPct val="110000"/>
              </a:lnSpc>
            </a:pPr>
            <a:r>
              <a:rPr lang="cs-CZ" sz="1400" dirty="0"/>
              <a:t>Město zde není od toho, aby provozovalo restaurace a obchody – město se má starat o své obyvatele a budovat a udržovat zázemí pro kvalitní život (sportoviště, kultura, komunikace, …)</a:t>
            </a:r>
          </a:p>
          <a:p>
            <a:pPr>
              <a:lnSpc>
                <a:spcPct val="110000"/>
              </a:lnSpc>
            </a:pPr>
            <a:r>
              <a:rPr lang="cs-CZ" sz="1400" dirty="0"/>
              <a:t>Zřízení restaurace musí iniciovat soukromá firma</a:t>
            </a:r>
          </a:p>
          <a:p>
            <a:pPr>
              <a:lnSpc>
                <a:spcPct val="110000"/>
              </a:lnSpc>
            </a:pPr>
            <a:r>
              <a:rPr lang="cs-CZ" sz="1400" dirty="0"/>
              <a:t>Pro </a:t>
            </a:r>
            <a:r>
              <a:rPr lang="cs-CZ" sz="1400" dirty="0" err="1"/>
              <a:t>info</a:t>
            </a:r>
            <a:r>
              <a:rPr lang="cs-CZ" sz="1400" dirty="0"/>
              <a:t>:</a:t>
            </a:r>
          </a:p>
          <a:p>
            <a:pPr lvl="1">
              <a:lnSpc>
                <a:spcPct val="110000"/>
              </a:lnSpc>
            </a:pPr>
            <a:r>
              <a:rPr lang="cs-CZ" sz="1400" dirty="0"/>
              <a:t>Fast food </a:t>
            </a:r>
            <a:r>
              <a:rPr lang="cs-CZ" sz="1400" dirty="0" err="1"/>
              <a:t>McDonald´s</a:t>
            </a:r>
            <a:r>
              <a:rPr lang="cs-CZ" sz="1400" dirty="0"/>
              <a:t> a KFC – jedná o se „franšízy“</a:t>
            </a:r>
          </a:p>
          <a:p>
            <a:pPr lvl="1">
              <a:lnSpc>
                <a:spcPct val="110000"/>
              </a:lnSpc>
            </a:pPr>
            <a:r>
              <a:rPr lang="pt-BR" sz="1400" dirty="0"/>
              <a:t>Průměrná restaurace stojí cca 28 - 45 mil. Kč</a:t>
            </a:r>
            <a:endParaRPr lang="cs-CZ" sz="1400" dirty="0"/>
          </a:p>
          <a:p>
            <a:pPr lvl="1">
              <a:lnSpc>
                <a:spcPct val="110000"/>
              </a:lnSpc>
            </a:pPr>
            <a:r>
              <a:rPr lang="cs-CZ" sz="1400" dirty="0"/>
              <a:t>Při nákupu první restaurace musíte 40 % ceny restaurace uhradit z vlastních prostředků</a:t>
            </a:r>
          </a:p>
          <a:p>
            <a:pPr lvl="1">
              <a:lnSpc>
                <a:spcPct val="110000"/>
              </a:lnSpc>
            </a:pPr>
            <a:r>
              <a:rPr lang="cs-CZ" sz="1400" dirty="0"/>
              <a:t>Místo, kde chcete mít franšízovou pobočku, si nemůžete vybrat sami, musí vám ho schválit </a:t>
            </a:r>
            <a:r>
              <a:rPr lang="cs-CZ" sz="1400" dirty="0" err="1"/>
              <a:t>franšisor</a:t>
            </a:r>
            <a:r>
              <a:rPr lang="cs-CZ" sz="1400" dirty="0"/>
              <a:t>, který důkladně analyzuje tržní prostředí v dané lokalitě</a:t>
            </a:r>
          </a:p>
          <a:p>
            <a:pPr>
              <a:lnSpc>
                <a:spcPct val="110000"/>
              </a:lnSpc>
            </a:pPr>
            <a:r>
              <a:rPr lang="cs-CZ" sz="1400" dirty="0"/>
              <a:t>V říjnu 2023 byla otevřena první provozovna </a:t>
            </a:r>
            <a:r>
              <a:rPr lang="cs-CZ" sz="1400" dirty="0" err="1"/>
              <a:t>McDonald´s</a:t>
            </a:r>
            <a:r>
              <a:rPr lang="cs-CZ" sz="1400" dirty="0"/>
              <a:t> na </a:t>
            </a:r>
            <a:r>
              <a:rPr lang="cs-CZ" sz="1400" dirty="0" err="1"/>
              <a:t>Novojičínku</a:t>
            </a:r>
            <a:r>
              <a:rPr lang="cs-CZ" sz="1400" dirty="0"/>
              <a:t> v obci Bravantice (u Dálnice D1)</a:t>
            </a:r>
          </a:p>
          <a:p>
            <a:pPr>
              <a:lnSpc>
                <a:spcPct val="110000"/>
              </a:lnSpc>
            </a:pPr>
            <a:r>
              <a:rPr lang="cs-CZ" sz="1400" dirty="0"/>
              <a:t>Další výstavba </a:t>
            </a:r>
            <a:r>
              <a:rPr lang="cs-CZ" sz="1400" dirty="0" err="1"/>
              <a:t>McDonald´s</a:t>
            </a:r>
            <a:r>
              <a:rPr lang="cs-CZ" sz="1400" dirty="0"/>
              <a:t> se plánuje u okružní křižovatky na výjezdu z </a:t>
            </a:r>
            <a:r>
              <a:rPr lang="cs-CZ" sz="1400" dirty="0" err="1"/>
              <a:t>Příbora</a:t>
            </a:r>
            <a:endParaRPr lang="cs-CZ" sz="1400" dirty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44" y="493153"/>
            <a:ext cx="1968580" cy="172250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44" y="2410213"/>
            <a:ext cx="2072560" cy="207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66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 bwMode="auto">
          <a:xfrm>
            <a:off x="4283968" y="4587974"/>
            <a:ext cx="4613324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</p:txBody>
      </p:sp>
      <p:sp>
        <p:nvSpPr>
          <p:cNvPr id="7" name="Nadpis 2"/>
          <p:cNvSpPr>
            <a:spLocks noGrp="1"/>
          </p:cNvSpPr>
          <p:nvPr>
            <p:ph type="title"/>
          </p:nvPr>
        </p:nvSpPr>
        <p:spPr bwMode="auto">
          <a:xfrm>
            <a:off x="638766" y="295852"/>
            <a:ext cx="4293274" cy="5860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000" dirty="0"/>
              <a:t>2</a:t>
            </a:r>
            <a:r>
              <a:rPr lang="cs-CZ" sz="2000" b="1" dirty="0"/>
              <a:t>. – 3. </a:t>
            </a:r>
            <a:r>
              <a:rPr lang="cs-CZ" sz="2000" dirty="0"/>
              <a:t>Park u České spořitelny</a:t>
            </a:r>
            <a:endParaRPr lang="cs-CZ" sz="2000" b="0" i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0"/>
          </p:nvPr>
        </p:nvSpPr>
        <p:spPr>
          <a:xfrm>
            <a:off x="638766" y="850357"/>
            <a:ext cx="3789218" cy="265749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U parku se čeká na to, zda bude jeho část podél ulice Dolní brána zastavěna bytovými domy</a:t>
            </a:r>
          </a:p>
          <a:p>
            <a:pPr>
              <a:lnSpc>
                <a:spcPct val="100000"/>
              </a:lnSpc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Drobné úpravy je možné provést. Pozemek je dle ÚP Nový Jičín určen k zástavbě bydlením a občanskou vybaveností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V roce 2023 proběhly v parku dvě kulturní akce: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Zažít město jinak 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latin typeface="NovyJicin-Manrope"/>
                <a:ea typeface="NovyJicin-Manrope"/>
                <a:cs typeface="NovyJicin-Manrope"/>
              </a:rPr>
              <a:t>Slavnost města</a:t>
            </a:r>
          </a:p>
        </p:txBody>
      </p:sp>
      <p:pic>
        <p:nvPicPr>
          <p:cNvPr id="2052" name="Picture 4" descr="https://lh3.googleusercontent.com/lr/AAJ1LKdgQXzHewEEP6jWIZJOMybxyI5tENK2ho-VVBV1wuaKu9VNtP9Ss9S5mPgJkYzZTYUBPDDiZFPv8TAcC0O1U--OTW9WdLpNuiryWffwQZHuZI2EL4QGladobB3YC0qbbTCvPa-ptmDSieELeyggVYMx29c91pHXZ098-yR1we4XHErQzNSqaV9aZNdthDkNC4eExc9aQ9PrFz_oFvFGcVE1eW-du93jaQhUY6SWosIZyrlDFnfzwrKrHRn1ZSafsllUPPYAFH8MNLbeJwS7l47DTLghaePam3SYVpn3FuzbzY6bcFZpQFha6Zd0REDQu7DDgKgBljRhfwsgP6Ypz3Pax4rSsYfPjqcbwhN9GUonQKVnTdNsVZPdqRRXg6QPBFpLLxHDZfc4J1q2PsqRuE30lCA50Jh_dCwE4m1tZTB5XYX49GBjMtSrfGip9bjsxuRYH-eLIyuVmPZ_BGaOnG9DQNKcTYaEnhnCSA9K7j_fJM767eBmd4u9EakfYtqB4r9eeN_AehX7rRD4BtDJgEAfFBZKdF_LFhAWDokO0yXc72LbNDbOvXfuBoOjj_rCmVcZ1p63HuPX7sK6TOo4TePN2rusMGHtZODcfoCQ-R-4jWIqPyPnqSytRNpPEF44gJ7ejF5t07CZILlOmnOHhMm4L2II9TC8NvHC8dsb3zelzB_s4e5QR90L_zbKpzx73ViIEMsIiTs8MZ_Xl-aJ8a879jEbUJqSeKqSDEu1zRCP6NX4ztICT1ixq4dEyCWWt4okkR3ffFFJ0Yi1Iof1ueX2tqrSIB0wMCB2oQjkf6E619ipU8S-16e0lc8L36KGguCejyheqVDruMp_gX5pn2y--MTvmWd6piyxf6gvYBg2tw4JL4x1QQpjmRiKM50r1zcRjxW-zJfpPm5XcTD43ja_hOuR9sIK25q49-IEi6_VKPIo-5pIImZYu1Az70Aohu7nK_AsNkq7opWVDsGqFjXLD4_E5_gavZOd0inM7qBbsAbrJhQ=w1600-h16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3" b="5475"/>
          <a:stretch/>
        </p:blipFill>
        <p:spPr bwMode="auto">
          <a:xfrm>
            <a:off x="5436095" y="2590791"/>
            <a:ext cx="320130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ůže jít o obrázek 8 lidí, šachy a tex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09"/>
          <a:stretch/>
        </p:blipFill>
        <p:spPr bwMode="auto">
          <a:xfrm>
            <a:off x="5436096" y="483518"/>
            <a:ext cx="320130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školní fórum 2022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dirty="0"/>
            </a:br>
            <a:r>
              <a:rPr lang="cs-CZ" sz="2200" dirty="0"/>
              <a:t>2. – 3. Venkovní bazén (atrakce, údržba)</a:t>
            </a:r>
            <a:br>
              <a:rPr lang="cs-CZ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>
          <a:xfrm>
            <a:off x="638766" y="775812"/>
            <a:ext cx="3501186" cy="3639026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</a:pPr>
            <a:r>
              <a:rPr lang="cs-CZ" sz="4300" dirty="0">
                <a:latin typeface="NovyJicin-Manrope ExtraBold"/>
              </a:rPr>
              <a:t>Na rekonstrukci venkovního bazénu je v rozpočtu města alokovaná částka 104,3 milionů korun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Na konci letošního roku bude zahájena rekonstrukce venkovního bazénu, která skončí v roce 2026</a:t>
            </a:r>
          </a:p>
          <a:p>
            <a:pPr lvl="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Součástí bude například: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nová bazénová vana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rekonstrukce tobogánu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nové dětské brouzdaliště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2 vířivky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nové sprchy a oplachy nohou</a:t>
            </a:r>
          </a:p>
          <a:p>
            <a:pPr marL="685800" lvl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cs-CZ" sz="4300" dirty="0">
                <a:latin typeface="NovyJicin-Manrope ExtraBold"/>
                <a:ea typeface="NovyJicin-Manrope"/>
                <a:cs typeface="NovyJicin-Manrope"/>
              </a:rPr>
              <a:t>úprava technologické části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79091"/>
            <a:ext cx="3909053" cy="293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92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Podnadpis 7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2" name="Obdélník 1"/>
          <p:cNvSpPr/>
          <p:nvPr/>
        </p:nvSpPr>
        <p:spPr bwMode="auto">
          <a:xfrm>
            <a:off x="632110" y="339502"/>
            <a:ext cx="52838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4. Rekonstrukce nemocnice (čekací lhůty)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0"/>
          </p:nvPr>
        </p:nvSpPr>
        <p:spPr>
          <a:xfrm>
            <a:off x="395536" y="915566"/>
            <a:ext cx="4896544" cy="403244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cs-CZ" sz="1200" dirty="0"/>
              <a:t>Vlastníkem nemocnice je není město, nemůže tedy samo nemocnici rekonstruovat (a ani by na to nemělo finance)</a:t>
            </a:r>
          </a:p>
          <a:p>
            <a:pPr>
              <a:lnSpc>
                <a:spcPct val="100000"/>
              </a:lnSpc>
            </a:pPr>
            <a:r>
              <a:rPr lang="cs-CZ" sz="1200" dirty="0"/>
              <a:t>Budovy vlastní MS kraj, nemocnici provozuje společnost AGEL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200" b="1" dirty="0"/>
              <a:t>Rekonstrukce kožního oddělení:</a:t>
            </a:r>
            <a:r>
              <a:rPr lang="cs-CZ" sz="1200" dirty="0"/>
              <a:t> </a:t>
            </a:r>
          </a:p>
          <a:p>
            <a:pPr>
              <a:lnSpc>
                <a:spcPct val="100000"/>
              </a:lnSpc>
            </a:pPr>
            <a:r>
              <a:rPr lang="cs-CZ" sz="1200" dirty="0"/>
              <a:t>Od 22. dubna je provoz kožního oddělení a ambulancí přesunutý do nových prostor mimo areál nemocnice, na ulici K nemocnici 1886/57, budova č. 21</a:t>
            </a:r>
          </a:p>
          <a:p>
            <a:pPr>
              <a:lnSpc>
                <a:spcPct val="100000"/>
              </a:lnSpc>
            </a:pPr>
            <a:r>
              <a:rPr lang="cs-CZ" sz="1200" dirty="0"/>
              <a:t>Oddělení je aktuálně vybaveno pěti ambulancemi místo původních tří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200" b="1" dirty="0"/>
              <a:t>Další modernizace a rekonstrukce nemocnice:</a:t>
            </a:r>
          </a:p>
          <a:p>
            <a:pPr>
              <a:lnSpc>
                <a:spcPct val="100000"/>
              </a:lnSpc>
            </a:pPr>
            <a:r>
              <a:rPr lang="cs-CZ" sz="1200" dirty="0"/>
              <a:t>Modernizace magnetické rezonance a počítačové tomografie (CT)</a:t>
            </a:r>
          </a:p>
          <a:p>
            <a:pPr>
              <a:lnSpc>
                <a:spcPct val="100000"/>
              </a:lnSpc>
            </a:pPr>
            <a:r>
              <a:rPr lang="cs-CZ" sz="1200" dirty="0"/>
              <a:t>Rekonstrukce výtahu na chirurgickém oddělení</a:t>
            </a:r>
          </a:p>
          <a:p>
            <a:pPr>
              <a:lnSpc>
                <a:spcPct val="100000"/>
              </a:lnSpc>
            </a:pPr>
            <a:r>
              <a:rPr lang="cs-CZ" sz="1200" dirty="0"/>
              <a:t>Rekonstrukce traumatologické ambulance</a:t>
            </a:r>
          </a:p>
          <a:p>
            <a:pPr>
              <a:lnSpc>
                <a:spcPct val="100000"/>
              </a:lnSpc>
            </a:pPr>
            <a:r>
              <a:rPr lang="cs-CZ" sz="1200" dirty="0"/>
              <a:t>Rekonstrukce chirurgické ambulance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808054"/>
            <a:ext cx="3579862" cy="357986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63140" y="438177"/>
            <a:ext cx="4536504" cy="46858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5. </a:t>
            </a:r>
            <a:r>
              <a:rPr lang="cs-CZ" sz="2000" dirty="0" err="1"/>
              <a:t>Starbucks</a:t>
            </a:r>
            <a:endParaRPr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63140" y="915566"/>
            <a:ext cx="4052876" cy="3511410"/>
          </a:xfrm>
          <a:noFill/>
          <a:ln>
            <a:noFill/>
          </a:ln>
        </p:spPr>
        <p:txBody>
          <a:bodyPr>
            <a:normAutofit/>
          </a:bodyPr>
          <a:lstStyle/>
          <a:p>
            <a:pPr marL="285750" indent="-285750">
              <a:lnSpc>
                <a:spcPct val="100000"/>
              </a:lnSpc>
              <a:buFont typeface="Arial"/>
              <a:buChar char="•"/>
              <a:defRPr/>
            </a:pPr>
            <a:r>
              <a:rPr lang="cs-CZ" sz="1400" dirty="0"/>
              <a:t>Obdobné argumenty jako u </a:t>
            </a:r>
            <a:r>
              <a:rPr lang="cs-CZ" sz="1400" dirty="0" err="1"/>
              <a:t>McDonalds</a:t>
            </a:r>
            <a:r>
              <a:rPr lang="cs-CZ" sz="1400" dirty="0"/>
              <a:t> nebo KFC</a:t>
            </a:r>
          </a:p>
          <a:p>
            <a:pPr>
              <a:lnSpc>
                <a:spcPct val="100000"/>
              </a:lnSpc>
              <a:defRPr/>
            </a:pPr>
            <a:endParaRPr lang="cs-CZ" sz="1400" dirty="0"/>
          </a:p>
          <a:p>
            <a:pPr>
              <a:lnSpc>
                <a:spcPct val="100000"/>
              </a:lnSpc>
              <a:defRPr/>
            </a:pPr>
            <a:r>
              <a:rPr lang="cs-CZ" sz="1400" dirty="0"/>
              <a:t>Doplňující </a:t>
            </a:r>
            <a:r>
              <a:rPr lang="cs-CZ" sz="1400" dirty="0" err="1"/>
              <a:t>info</a:t>
            </a:r>
            <a:r>
              <a:rPr lang="cs-CZ" sz="1400" dirty="0"/>
              <a:t>:</a:t>
            </a:r>
          </a:p>
          <a:p>
            <a:pPr marL="285750" indent="-285750">
              <a:lnSpc>
                <a:spcPct val="100000"/>
              </a:lnSpc>
              <a:buFont typeface="Arial"/>
              <a:buChar char="•"/>
              <a:defRPr/>
            </a:pPr>
            <a:r>
              <a:rPr lang="cs-CZ" sz="1400" dirty="0"/>
              <a:t>Do České republiky vstoupil Starbucks v lednu roku 2008, kdy otevřel kavárnu na pražském Malostranském náměstí. </a:t>
            </a:r>
          </a:p>
          <a:p>
            <a:pPr marL="285750" indent="-285750">
              <a:lnSpc>
                <a:spcPct val="100000"/>
              </a:lnSpc>
              <a:buFont typeface="Arial"/>
              <a:buChar char="•"/>
              <a:defRPr/>
            </a:pPr>
            <a:r>
              <a:rPr lang="cs-CZ" sz="1400" dirty="0"/>
              <a:t>Majitelem licence na provozování kaváren Starbucks v České republice je společnost </a:t>
            </a:r>
            <a:r>
              <a:rPr lang="cs-CZ" sz="1400" dirty="0" err="1"/>
              <a:t>AmRest</a:t>
            </a:r>
            <a:r>
              <a:rPr lang="cs-CZ" sz="1400" dirty="0"/>
              <a:t>, která v současnosti provozuje 26 kaváren</a:t>
            </a:r>
          </a:p>
        </p:txBody>
      </p:sp>
      <p:sp>
        <p:nvSpPr>
          <p:cNvPr id="8" name="Podnadpis 7"/>
          <p:cNvSpPr txBox="1">
            <a:spLocks/>
          </p:cNvSpPr>
          <p:nvPr/>
        </p:nvSpPr>
        <p:spPr bwMode="auto">
          <a:xfrm>
            <a:off x="2627784" y="4659982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906766"/>
            <a:ext cx="2895036" cy="29317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573787" y="483518"/>
            <a:ext cx="4653524" cy="38633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6. Více zelených rekreačních ploch</a:t>
            </a:r>
            <a:endParaRPr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573787" y="987574"/>
            <a:ext cx="4131330" cy="3535686"/>
          </a:xfrm>
        </p:spPr>
        <p:txBody>
          <a:bodyPr>
            <a:normAutofit lnSpcReduction="10000"/>
          </a:bodyPr>
          <a:lstStyle/>
          <a:p>
            <a:pPr marL="285750" lvl="0" indent="-285750" defTabSz="685800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cs-CZ" sz="1400" dirty="0"/>
              <a:t>Na podzim 2023 byl otevřen Park u Hückelových vil</a:t>
            </a:r>
          </a:p>
          <a:p>
            <a:pPr marL="285750" lvl="0" indent="-285750" defTabSz="685800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cs-CZ" sz="1400" dirty="0"/>
              <a:t>Na podzim 2023 byly vysazeny stromy na náměstí</a:t>
            </a:r>
          </a:p>
          <a:p>
            <a:pPr marL="285750" lvl="0" indent="-285750" defTabSz="685800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cs-CZ" sz="1400" dirty="0"/>
              <a:t>Minulý týden byla dokončena revitalizace venkovního hřiště u školy Komenského 66, v okolí hřiště byly otevřeny nové zelené plochy, které čeká další úprava</a:t>
            </a:r>
          </a:p>
          <a:p>
            <a:pPr lvl="0" defTabSz="685800">
              <a:lnSpc>
                <a:spcPct val="100000"/>
              </a:lnSpc>
              <a:spcBef>
                <a:spcPts val="750"/>
              </a:spcBef>
            </a:pPr>
            <a:r>
              <a:rPr lang="cs-CZ" sz="1400" dirty="0"/>
              <a:t>Budoucí akce:</a:t>
            </a:r>
          </a:p>
          <a:p>
            <a:pPr marL="285750" lvl="0" indent="-285750" defTabSz="685800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cs-CZ" sz="1400" dirty="0"/>
              <a:t>Chystá se revitalizace Smetanových sadů</a:t>
            </a:r>
          </a:p>
          <a:p>
            <a:pPr marL="285750" lvl="0" indent="-285750" defTabSz="685800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cs-CZ" sz="1400" dirty="0"/>
              <a:t>V příštím roce bude revitalizováno bývalé Horní nádraží (</a:t>
            </a:r>
            <a:r>
              <a:rPr lang="cs-CZ" sz="1400" dirty="0" err="1"/>
              <a:t>pumptrack</a:t>
            </a:r>
            <a:r>
              <a:rPr lang="cs-CZ" sz="1400" dirty="0"/>
              <a:t>, odpočinkové plochy)</a:t>
            </a:r>
          </a:p>
          <a:p>
            <a:pPr lvl="0" defTabSz="685800">
              <a:lnSpc>
                <a:spcPct val="100000"/>
              </a:lnSpc>
              <a:spcBef>
                <a:spcPts val="750"/>
              </a:spcBef>
            </a:pPr>
            <a:r>
              <a:rPr lang="cs-CZ" sz="1400" dirty="0"/>
              <a:t>Dřívější akce:</a:t>
            </a:r>
          </a:p>
          <a:p>
            <a:pPr marL="171450" lvl="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</a:pPr>
            <a:r>
              <a:rPr lang="cs-CZ" sz="1400" dirty="0"/>
              <a:t>Na podzim roku 2019 se veřejnosti zpřístupnil původně uzavřený areál letního kina ve Smetanových sadech v Novém Jičíně.</a:t>
            </a:r>
          </a:p>
        </p:txBody>
      </p:sp>
      <p:sp>
        <p:nvSpPr>
          <p:cNvPr id="5" name="Podnadpis 7"/>
          <p:cNvSpPr txBox="1">
            <a:spLocks/>
          </p:cNvSpPr>
          <p:nvPr/>
        </p:nvSpPr>
        <p:spPr bwMode="auto">
          <a:xfrm>
            <a:off x="2639452" y="4567377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109278"/>
            <a:ext cx="4197085" cy="314781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 bwMode="auto">
          <a:xfrm>
            <a:off x="656696" y="411511"/>
            <a:ext cx="3470979" cy="36004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7. </a:t>
            </a:r>
            <a:r>
              <a:rPr lang="cs-CZ" sz="2000" dirty="0" err="1"/>
              <a:t>Pumptrack</a:t>
            </a:r>
            <a:endParaRPr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0"/>
          </p:nvPr>
        </p:nvSpPr>
        <p:spPr bwMode="auto">
          <a:xfrm>
            <a:off x="656696" y="908780"/>
            <a:ext cx="3296175" cy="3640882"/>
          </a:xfrm>
        </p:spPr>
        <p:txBody>
          <a:bodyPr>
            <a:normAutofit/>
          </a:bodyPr>
          <a:lstStyle/>
          <a:p>
            <a:pPr marL="171450" lvl="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</a:pPr>
            <a:r>
              <a:rPr lang="cs-CZ" sz="1400" dirty="0"/>
              <a:t>Nový </a:t>
            </a:r>
            <a:r>
              <a:rPr lang="cs-CZ" sz="1400" dirty="0" err="1"/>
              <a:t>pumptrack</a:t>
            </a:r>
            <a:r>
              <a:rPr lang="cs-CZ" sz="1400" dirty="0"/>
              <a:t> vznikne na bývalém Horním nádraží</a:t>
            </a:r>
          </a:p>
          <a:p>
            <a:pPr marL="171450" lvl="0" indent="-171450" defTabSz="685800">
              <a:lnSpc>
                <a:spcPct val="100000"/>
              </a:lnSpc>
              <a:spcBef>
                <a:spcPts val="750"/>
              </a:spcBef>
              <a:buFont typeface="Arial"/>
              <a:buChar char="•"/>
            </a:pPr>
            <a:r>
              <a:rPr lang="cs-CZ" sz="1400" dirty="0"/>
              <a:t>V příštím roce bude zahájena jeho výstavba</a:t>
            </a:r>
          </a:p>
        </p:txBody>
      </p:sp>
      <p:sp>
        <p:nvSpPr>
          <p:cNvPr id="8" name="Podnadpis 7"/>
          <p:cNvSpPr txBox="1">
            <a:spLocks/>
          </p:cNvSpPr>
          <p:nvPr/>
        </p:nvSpPr>
        <p:spPr bwMode="auto">
          <a:xfrm>
            <a:off x="2639452" y="4567377"/>
            <a:ext cx="6151099" cy="19091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"/>
                <a:ea typeface="NovyJicin-Manrope"/>
                <a:cs typeface="NovyJicin-Manrope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cs-CZ" sz="900" b="1" dirty="0">
                <a:solidFill>
                  <a:srgbClr val="B0262C"/>
                </a:solidFill>
                <a:latin typeface="NovyJicin-Manrope ExtraBold"/>
                <a:ea typeface="NovyJicin-Manrope ExtraBold"/>
                <a:cs typeface="NovyJicin-Manrope ExtraBold"/>
              </a:rPr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1" y="1489499"/>
            <a:ext cx="4837680" cy="304244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8767" y="557180"/>
            <a:ext cx="4221265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8. – 9. Více přechodů pro chodce</a:t>
            </a:r>
            <a:endParaRPr sz="2000" dirty="0"/>
          </a:p>
        </p:txBody>
      </p:sp>
      <p:sp>
        <p:nvSpPr>
          <p:cNvPr id="9" name="Zástupný symbol pro obsah 3"/>
          <p:cNvSpPr txBox="1"/>
          <p:nvPr/>
        </p:nvSpPr>
        <p:spPr bwMode="auto">
          <a:xfrm>
            <a:off x="638767" y="1320084"/>
            <a:ext cx="2709741" cy="2759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obsah 5"/>
          <p:cNvSpPr txBox="1"/>
          <p:nvPr/>
        </p:nvSpPr>
        <p:spPr bwMode="auto">
          <a:xfrm>
            <a:off x="683568" y="999139"/>
            <a:ext cx="4464496" cy="2776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>
              <a:lnSpc>
                <a:spcPct val="90000"/>
              </a:lnSpc>
              <a:spcBef>
                <a:spcPts val="750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1pPr>
            <a:lvl2pPr marL="5143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2pPr>
            <a:lvl3pPr marL="8572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3pPr>
            <a:lvl4pPr marL="12001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4pPr>
            <a:lvl5pPr marL="15430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050" b="0" i="0">
                <a:solidFill>
                  <a:schemeClr val="tx1"/>
                </a:solidFill>
                <a:latin typeface="NovyJicin-Manrope Light"/>
                <a:ea typeface="NovyJicin-Manrope Light"/>
                <a:cs typeface="NovyJicin-Manrope Light"/>
              </a:defRPr>
            </a:lvl5pPr>
            <a:lvl6pPr marL="18859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>
              <a:lnSpc>
                <a:spcPct val="90000"/>
              </a:lnSpc>
              <a:spcBef>
                <a:spcPts val="375"/>
              </a:spcBef>
              <a:buFont typeface="Arial"/>
              <a:buChar char="•"/>
              <a:defRPr sz="13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defRPr/>
            </a:pPr>
            <a:r>
              <a:rPr lang="cs-CZ" sz="1400" dirty="0"/>
              <a:t>Přechod u SVČ Fokus</a:t>
            </a:r>
          </a:p>
          <a:p>
            <a:pPr>
              <a:lnSpc>
                <a:spcPct val="100000"/>
              </a:lnSpc>
              <a:defRPr/>
            </a:pPr>
            <a:r>
              <a:rPr lang="cs-CZ" sz="1400" dirty="0"/>
              <a:t>Společná stezka pro chodce a cyklisty na ul. Rybníčky v Novém Jičíně</a:t>
            </a:r>
          </a:p>
          <a:p>
            <a:pPr>
              <a:lnSpc>
                <a:spcPct val="100000"/>
              </a:lnSpc>
              <a:defRPr/>
            </a:pPr>
            <a:r>
              <a:rPr lang="cs-CZ" sz="1400" dirty="0"/>
              <a:t>Přechod pro chodce u autobusových zastávek </a:t>
            </a:r>
            <a:r>
              <a:rPr lang="cs-CZ" sz="1400" dirty="0" err="1"/>
              <a:t>Bocheta</a:t>
            </a:r>
            <a:endParaRPr lang="cs-CZ" sz="1400" dirty="0"/>
          </a:p>
          <a:p>
            <a:pPr>
              <a:lnSpc>
                <a:spcPct val="100000"/>
              </a:lnSpc>
              <a:defRPr/>
            </a:pPr>
            <a:r>
              <a:rPr lang="cs-CZ" sz="1400" dirty="0"/>
              <a:t>Chystá se nový přechod pro chodce ve Straníku v dolní části MČ</a:t>
            </a:r>
          </a:p>
          <a:p>
            <a:pPr>
              <a:lnSpc>
                <a:spcPct val="100000"/>
              </a:lnSpc>
              <a:defRPr/>
            </a:pPr>
            <a:r>
              <a:rPr lang="cs-CZ" sz="1400" dirty="0"/>
              <a:t>Právě je dokončována úprava přechodu u vstupu do sportovního areálu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57180"/>
            <a:ext cx="2630891" cy="350785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8766" y="424720"/>
            <a:ext cx="4725322" cy="4419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2000" dirty="0"/>
              <a:t>8. – 9. Více zeleně na náměstí</a:t>
            </a:r>
            <a:endParaRPr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0"/>
          </p:nvPr>
        </p:nvSpPr>
        <p:spPr bwMode="auto">
          <a:xfrm>
            <a:off x="638766" y="1024896"/>
            <a:ext cx="4077250" cy="305611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sz="1400" dirty="0"/>
              <a:t>Minulý rok v listopadu byly na náměstí vysazeny čtyři lípy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Pod stromy bylo nejprve třeba umístit veliké </a:t>
            </a:r>
            <a:r>
              <a:rPr lang="cs-CZ" sz="1400" dirty="0" err="1"/>
              <a:t>prokořenitelné</a:t>
            </a:r>
            <a:r>
              <a:rPr lang="cs-CZ" sz="1400" dirty="0"/>
              <a:t> buňky, které zajistí dostatek prostoru pro růst kořenů, dostatek vláhy a zabrání poškozování dlažby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Pod stromy byly umístěny lavičky, které umožní posezení a odpočinek ve stínu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Několik let potrvá, než se koruny stromů dostatečně rozvinou</a:t>
            </a:r>
          </a:p>
          <a:p>
            <a:pPr marL="0" indent="0">
              <a:buNone/>
              <a:defRPr/>
            </a:pPr>
            <a:endParaRPr lang="cs-CZ" dirty="0"/>
          </a:p>
        </p:txBody>
      </p:sp>
      <p:sp>
        <p:nvSpPr>
          <p:cNvPr id="6" name="Podnadpis 7"/>
          <p:cNvSpPr>
            <a:spLocks noGrp="1"/>
          </p:cNvSpPr>
          <p:nvPr>
            <p:ph type="subTitle" idx="1"/>
          </p:nvPr>
        </p:nvSpPr>
        <p:spPr bwMode="auto">
          <a:xfrm>
            <a:off x="2639452" y="4567377"/>
            <a:ext cx="6151099" cy="19091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71035" y="267494"/>
            <a:ext cx="2954927" cy="3939902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61D4341B-D8DA-09E2-3CA7-CD6E33C44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76322"/>
            <a:ext cx="2954927" cy="166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Podnadpis 7"/>
          <p:cNvSpPr>
            <a:spLocks noGrp="1"/>
          </p:cNvSpPr>
          <p:nvPr>
            <p:ph type="subTitle"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/>
              <a:t>Plnění priorit školní fórum 2022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 bwMode="auto">
          <a:xfrm>
            <a:off x="638766" y="411510"/>
            <a:ext cx="7945597" cy="441959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2200" dirty="0"/>
              <a:t>10. Parkovací místa (Jubilejní, Mendelova, Gregorova, Vančurova)</a:t>
            </a:r>
            <a:endParaRPr sz="22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0"/>
          </p:nvPr>
        </p:nvSpPr>
        <p:spPr>
          <a:xfrm>
            <a:off x="638766" y="1059582"/>
            <a:ext cx="4869338" cy="3355256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cs-CZ" sz="1400" dirty="0"/>
              <a:t>Nová parkovací místa: 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 Parkoviště Vančurova, nové parkoviště u Policie ČR – 14 parkovacích míst +1 ZTP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 Mateřská škola Máj – 3 parkovací místa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 Parkoviště Vančurova, u restaurace Máj – 6 podélných stání 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Průběžné dochází k vyznačení vodorovným značením a legalizace parkovacích míst</a:t>
            </a:r>
          </a:p>
          <a:p>
            <a:pPr>
              <a:lnSpc>
                <a:spcPct val="100000"/>
              </a:lnSpc>
            </a:pPr>
            <a:r>
              <a:rPr lang="cs-CZ" sz="1400" dirty="0"/>
              <a:t>Právě probíhá výstavba nových parkovacích míst na nedaleké ulici Dlouhé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059582"/>
            <a:ext cx="3227324" cy="249974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Zástupný text 2"/>
          <p:cNvSpPr>
            <a:spLocks noGrp="1"/>
          </p:cNvSpPr>
          <p:nvPr>
            <p:ph type="body" sz="quarter" idx="10"/>
          </p:nvPr>
        </p:nvSpPr>
        <p:spPr bwMode="auto">
          <a:xfrm>
            <a:off x="725528" y="1888945"/>
            <a:ext cx="7548522" cy="15319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/>
              <a:t>Děkujeme za pozornost.</a:t>
            </a:r>
            <a:endParaRPr/>
          </a:p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  <p:sp>
        <p:nvSpPr>
          <p:cNvPr id="4" name="Podnadpis 1"/>
          <p:cNvSpPr>
            <a:spLocks noGrp="1"/>
          </p:cNvSpPr>
          <p:nvPr>
            <p:ph type="subTitle" idx="1"/>
          </p:nvPr>
        </p:nvSpPr>
        <p:spPr bwMode="auto">
          <a:xfrm>
            <a:off x="636627" y="4226695"/>
            <a:ext cx="7599448" cy="53465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u="sng">
                <a:hlinkClick r:id="rId2" tooltip="https://www.novyjicin.cz/zdravemesto/"/>
              </a:rPr>
              <a:t>www.novyjicin.cz/zdravemesto</a:t>
            </a:r>
            <a:endParaRPr lang="cs-CZ"/>
          </a:p>
          <a:p>
            <a:pPr>
              <a:defRPr/>
            </a:pPr>
            <a:r>
              <a:rPr lang="cs-CZ" u="sng">
                <a:hlinkClick r:id="rId3" tooltip="http://www.facebook.com/zdravemestonovyjicin"/>
              </a:rPr>
              <a:t>www.facebook.com/zdravemestonovyjicin</a:t>
            </a:r>
            <a:r>
              <a:rPr lang="cs-CZ"/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/>
        <a:ea typeface="Arial"/>
        <a:cs typeface="Arial"/>
      </a:majorFont>
      <a:minorFont>
        <a:latin typeface="Franklin Gothic Book"/>
        <a:ea typeface="Arial"/>
        <a:cs typeface="Arial"/>
      </a:minorFont>
    </a:fontScheme>
    <a:fmtScheme name="Motiv 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novyjicin</Template>
  <TotalTime>1797</TotalTime>
  <Words>944</Words>
  <Application>Microsoft Office PowerPoint</Application>
  <DocSecurity>0</DocSecurity>
  <PresentationFormat>Předvádění na obrazovce (16:9)</PresentationFormat>
  <Paragraphs>127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Calibri</vt:lpstr>
      <vt:lpstr>NovyJicin-Manrope</vt:lpstr>
      <vt:lpstr>NovyJicin-Manrope ExtraBold</vt:lpstr>
      <vt:lpstr>NovyJicin-Manrope Light</vt:lpstr>
      <vt:lpstr>Open Sans</vt:lpstr>
      <vt:lpstr>Motiv Office</vt:lpstr>
      <vt:lpstr>Prezentace aplikace PowerPoint</vt:lpstr>
      <vt:lpstr>Školní fórum 2022</vt:lpstr>
      <vt:lpstr> 1. Fast food (KFC, McDonald´s) </vt:lpstr>
      <vt:lpstr>2. – 3. Park u České spořitelny</vt:lpstr>
      <vt:lpstr> 2. – 3. Venkovní bazén (atrakce, údržba) </vt:lpstr>
      <vt:lpstr>Prezentace aplikace PowerPoint</vt:lpstr>
      <vt:lpstr>5. Starbucks</vt:lpstr>
      <vt:lpstr>6. Více zelených rekreačních ploch</vt:lpstr>
      <vt:lpstr>7. Pumptrack</vt:lpstr>
      <vt:lpstr>8. – 9. Více přechodů pro chodce</vt:lpstr>
      <vt:lpstr>8. – 9. Více zeleně na náměstí</vt:lpstr>
      <vt:lpstr>10. Parkovací místa (Jubilejní, Mendelova, Gregorova, Vančurova)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Petr Čaník</dc:creator>
  <cp:keywords/>
  <dc:description/>
  <cp:lastModifiedBy>Ondřej Syrovátka</cp:lastModifiedBy>
  <cp:revision>187</cp:revision>
  <dcterms:created xsi:type="dcterms:W3CDTF">2020-09-13T09:53:43Z</dcterms:created>
  <dcterms:modified xsi:type="dcterms:W3CDTF">2024-11-03T11:04:34Z</dcterms:modified>
  <cp:category/>
  <dc:identifier/>
  <cp:contentStatus/>
  <dc:language/>
  <cp:version/>
</cp:coreProperties>
</file>