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9144000" cy="5143500"/>
  <p:defaultTextStyle>
    <a:defPPr>
      <a:defRPr lang="cs-CZ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23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081D6F0-9F68-6945-411F-88CF98362E7D}">
  <a:tblStyle styleId="{E081D6F0-9F68-6945-411F-88CF98362E7D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Úvodní snímek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27574" y="4231222"/>
            <a:ext cx="7599448" cy="53465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1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Autor prezentace</a:t>
            </a:r>
            <a:endParaRPr/>
          </a:p>
          <a:p>
            <a:pPr>
              <a:defRPr/>
            </a:pPr>
            <a:r>
              <a:rPr lang="cs-CZ"/>
              <a:t>Datum prezentace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28278" y="1783496"/>
            <a:ext cx="7594217" cy="13204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Nadpis powerpointové prezentace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Základní rozlože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38766" y="273845"/>
            <a:ext cx="7945597" cy="441959"/>
          </a:xfrm>
        </p:spPr>
        <p:txBody>
          <a:bodyPr>
            <a:normAutofit/>
          </a:bodyPr>
          <a:lstStyle>
            <a:lvl1pPr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/>
          </p:nvPr>
        </p:nvSpPr>
        <p:spPr bwMode="auto">
          <a:xfrm>
            <a:off x="638766" y="775812"/>
            <a:ext cx="7945598" cy="3639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horizont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Název powerpointové prezentace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61176" y="2956277"/>
            <a:ext cx="3819644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 Nový Jičín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4930394" y="2956278"/>
            <a:ext cx="3860157" cy="1458560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0" y="1"/>
            <a:ext cx="9144000" cy="257174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vertik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56694" y="385212"/>
            <a:ext cx="3484999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656694" y="1254799"/>
            <a:ext cx="3484999" cy="2994557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4572001" y="1"/>
            <a:ext cx="4571999" cy="514349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ontakt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39161" y="4361438"/>
            <a:ext cx="7599448" cy="4044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7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www.novyjicin.cz</a:t>
            </a:r>
          </a:p>
          <a:p>
            <a:pPr>
              <a:defRPr/>
            </a:pPr>
            <a:r>
              <a:rPr lang="cs-CZ"/>
              <a:t>facebook.com/novyjicin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36178" y="1783496"/>
            <a:ext cx="7594217" cy="560378"/>
          </a:xfrm>
        </p:spPr>
        <p:txBody>
          <a:bodyPr/>
          <a:lstStyle>
            <a:lvl1pPr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Kontakt</a:t>
            </a:r>
            <a:endParaRPr/>
          </a:p>
        </p:txBody>
      </p:sp>
      <p:sp>
        <p:nvSpPr>
          <p:cNvPr id="5" name="Zástupný text 9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36178" y="2373589"/>
            <a:ext cx="7594217" cy="1819340"/>
          </a:xfrm>
        </p:spPr>
        <p:txBody>
          <a:bodyPr/>
          <a:lstStyle>
            <a:lvl1pPr algn="l">
              <a:lnSpc>
                <a:spcPct val="110000"/>
              </a:lnSpc>
              <a:buNone/>
              <a:defRPr lang="cs-CZ" sz="750" b="0" i="0">
                <a:solidFill>
                  <a:schemeClr val="bg1"/>
                </a:solidFill>
                <a:latin typeface="NovyJicin-Manrope"/>
                <a:ea typeface="NovyJicin-Manrope"/>
                <a:cs typeface="NovyJicin-Manrope"/>
              </a:defRPr>
            </a:lvl1pPr>
          </a:lstStyle>
          <a:p>
            <a:pPr lvl="0">
              <a:defRPr/>
            </a:pPr>
            <a:r>
              <a:rPr lang="cs-CZ"/>
              <a:t>Městský úřad Nový Jičín</a:t>
            </a:r>
            <a:endParaRPr/>
          </a:p>
          <a:p>
            <a:pPr lvl="0">
              <a:defRPr/>
            </a:pPr>
            <a:r>
              <a:rPr lang="cs-CZ"/>
              <a:t>Masarykovo nám. 1/1</a:t>
            </a:r>
            <a:endParaRPr/>
          </a:p>
          <a:p>
            <a:pPr lvl="0">
              <a:defRPr/>
            </a:pPr>
            <a:r>
              <a:rPr lang="cs-CZ"/>
              <a:t>741 01 Nový Jičín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685800">
        <a:lnSpc>
          <a:spcPct val="90000"/>
        </a:lnSpc>
        <a:spcBef>
          <a:spcPts val="0"/>
        </a:spcBef>
        <a:buNone/>
        <a:defRPr sz="330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</p:titleStyle>
    <p:bodyStyle>
      <a:lvl1pPr marL="171450" indent="-171450" algn="l" defTabSz="685800">
        <a:lnSpc>
          <a:spcPct val="90000"/>
        </a:lnSpc>
        <a:spcBef>
          <a:spcPts val="750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  <a:lvl2pPr marL="5143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2pPr>
      <a:lvl3pPr marL="8572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3pPr>
      <a:lvl4pPr marL="12001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4pPr>
      <a:lvl5pPr marL="15430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5pPr>
      <a:lvl6pPr marL="18859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zdravemestonovyjicin" TargetMode="External"/><Relationship Id="rId2" Type="http://schemas.openxmlformats.org/officeDocument/2006/relationships/hyperlink" Target="https://www.novyjicin.cz/zdravemest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Vyhodnocení Veřejného fóra 2023</a:t>
            </a:r>
            <a:endParaRPr dirty="0"/>
          </a:p>
          <a:p>
            <a:pPr>
              <a:defRPr/>
            </a:pPr>
            <a:r>
              <a:rPr lang="cs-CZ" dirty="0"/>
              <a:t>Mgr. Stanislav Kopecký (starosta), Mgr. Ondřej Syrovátka (místostarosta a politik Zdravého města a MA21)</a:t>
            </a:r>
            <a:endParaRPr dirty="0"/>
          </a:p>
        </p:txBody>
      </p:sp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636627" y="1805769"/>
            <a:ext cx="6876466" cy="1531961"/>
          </a:xfrm>
        </p:spPr>
        <p:txBody>
          <a:bodyPr/>
          <a:lstStyle/>
          <a:p>
            <a:pPr>
              <a:defRPr/>
            </a:pPr>
            <a:r>
              <a:rPr lang="cs-CZ" dirty="0"/>
              <a:t>Plnění priorit z Veřejného fóra</a:t>
            </a:r>
            <a:endParaRPr dirty="0"/>
          </a:p>
          <a:p>
            <a:pPr>
              <a:defRPr/>
            </a:pPr>
            <a:r>
              <a:rPr lang="cs-CZ" sz="4400" dirty="0"/>
              <a:t>2023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VF 2023</a:t>
            </a:r>
            <a:endParaRPr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61175" y="2956278"/>
            <a:ext cx="3988096" cy="4673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dirty="0"/>
              <a:t>Veřejné fórum 2023</a:t>
            </a:r>
            <a:endParaRPr dirty="0"/>
          </a:p>
        </p:txBody>
      </p:sp>
      <p:sp>
        <p:nvSpPr>
          <p:cNvPr id="4" name="Zástupný obsah 3"/>
          <p:cNvSpPr>
            <a:spLocks noGrp="1"/>
          </p:cNvSpPr>
          <p:nvPr>
            <p:ph idx="10"/>
          </p:nvPr>
        </p:nvSpPr>
        <p:spPr bwMode="auto">
          <a:xfrm>
            <a:off x="4572000" y="2705759"/>
            <a:ext cx="4166315" cy="205253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V roce 2023 se VF účastnilo </a:t>
            </a:r>
            <a:r>
              <a:rPr lang="cs-CZ" sz="1000" b="1" dirty="0">
                <a:latin typeface="NovyJicin-Manrope"/>
                <a:ea typeface="NovyJicin-Manrope"/>
                <a:cs typeface="NovyJicin-Manrope"/>
              </a:rPr>
              <a:t>81 účastníků, </a:t>
            </a: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kteří své návrhy předkládali u 8 tematických stolů, ze kterých vzešlo celkem </a:t>
            </a:r>
            <a:r>
              <a:rPr lang="cs-CZ" sz="1000" b="1" dirty="0">
                <a:latin typeface="NovyJicin-Manrope"/>
                <a:ea typeface="NovyJicin-Manrope"/>
                <a:cs typeface="NovyJicin-Manrope"/>
              </a:rPr>
              <a:t>11 návrhů. </a:t>
            </a: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O návrzích následně </a:t>
            </a:r>
            <a:r>
              <a:rPr lang="cs-CZ" sz="1000" b="1" dirty="0">
                <a:latin typeface="NovyJicin-Manrope"/>
                <a:ea typeface="NovyJicin-Manrope"/>
                <a:cs typeface="NovyJicin-Manrope"/>
              </a:rPr>
              <a:t>hlasovali občané </a:t>
            </a: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(na místě konání akce a poté prostřednictvím ankety – využívali + i - hlasy). Na základě ankety nepostoupil návrh umístěný na 11. místě, který obdržel nejméně hlasů. </a:t>
            </a:r>
            <a:endParaRPr dirty="0"/>
          </a:p>
          <a:p>
            <a:pPr algn="just">
              <a:defRPr/>
            </a:pPr>
            <a:endParaRPr lang="cs-CZ" sz="1000" dirty="0">
              <a:latin typeface="NovyJicin-Manrope"/>
              <a:ea typeface="NovyJicin-Manrope"/>
              <a:cs typeface="NovyJicin-Manrope"/>
            </a:endParaRPr>
          </a:p>
          <a:p>
            <a:pPr algn="just">
              <a:defRPr/>
            </a:pP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Ověřené návrhy byly následně </a:t>
            </a:r>
            <a:r>
              <a:rPr lang="cs-CZ" sz="1000" b="1" dirty="0">
                <a:latin typeface="NovyJicin-Manrope"/>
                <a:ea typeface="NovyJicin-Manrope"/>
                <a:cs typeface="NovyJicin-Manrope"/>
              </a:rPr>
              <a:t>předloženy Radě města </a:t>
            </a: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a </a:t>
            </a:r>
            <a:r>
              <a:rPr lang="cs-CZ" sz="1000" b="1" dirty="0">
                <a:latin typeface="NovyJicin-Manrope"/>
                <a:ea typeface="NovyJicin-Manrope"/>
                <a:cs typeface="NovyJicin-Manrope"/>
              </a:rPr>
              <a:t>Zastupitelstvu,</a:t>
            </a: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 které </a:t>
            </a:r>
            <a:r>
              <a:rPr lang="cs-CZ" sz="1000" b="1" dirty="0">
                <a:latin typeface="NovyJicin-Manrope"/>
                <a:ea typeface="NovyJicin-Manrope"/>
                <a:cs typeface="NovyJicin-Manrope"/>
              </a:rPr>
              <a:t>schválilo,</a:t>
            </a:r>
            <a:r>
              <a:rPr lang="cs-CZ" sz="1000" dirty="0">
                <a:latin typeface="NovyJicin-Manrope"/>
                <a:ea typeface="NovyJicin-Manrope"/>
                <a:cs typeface="NovyJicin-Manrope"/>
              </a:rPr>
              <a:t> </a:t>
            </a:r>
            <a:r>
              <a:rPr lang="cs-CZ" sz="1000" b="1" dirty="0">
                <a:latin typeface="NovyJicin-Manrope"/>
                <a:ea typeface="NovyJicin-Manrope"/>
                <a:cs typeface="NovyJicin-Manrope"/>
              </a:rPr>
              <a:t>že se město nadále bude zabývat 8 příležitostmi.</a:t>
            </a:r>
            <a:endParaRPr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rcRect l="-1" t="36307" r="-3915" b="17498"/>
          <a:stretch/>
        </p:blipFill>
        <p:spPr bwMode="auto">
          <a:xfrm>
            <a:off x="0" y="0"/>
            <a:ext cx="9497076" cy="25500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4281434" y="4575655"/>
            <a:ext cx="4613324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VF 2023</a:t>
            </a:r>
            <a:endParaRPr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 bwMode="auto">
          <a:xfrm>
            <a:off x="633787" y="301814"/>
            <a:ext cx="8394302" cy="5860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b="1" dirty="0"/>
              <a:t>Schválené priority z VF 2023</a:t>
            </a:r>
            <a:endParaRPr lang="cs-CZ" sz="2000" b="0" i="1" dirty="0">
              <a:solidFill>
                <a:schemeClr val="accent6"/>
              </a:solidFill>
            </a:endParaRPr>
          </a:p>
        </p:txBody>
      </p:sp>
      <p:graphicFrame>
        <p:nvGraphicFramePr>
          <p:cNvPr id="6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1014967996"/>
              </p:ext>
            </p:extLst>
          </p:nvPr>
        </p:nvGraphicFramePr>
        <p:xfrm>
          <a:off x="611560" y="947624"/>
          <a:ext cx="7888495" cy="2986166"/>
        </p:xfrm>
        <a:graphic>
          <a:graphicData uri="http://schemas.openxmlformats.org/drawingml/2006/table">
            <a:tbl>
              <a:tblPr firstRow="1" bandRow="1">
                <a:tableStyleId>{E081D6F0-9F68-6945-411F-88CF98362E7D}</a:tableStyleId>
              </a:tblPr>
              <a:tblGrid>
                <a:gridCol w="30023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49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084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289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9517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1297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0566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5768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Hlasů na fóru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na fóru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Zastupitelstvo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Splněno /</a:t>
                      </a:r>
                      <a:endParaRPr/>
                    </a:p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 Rozpracováno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9198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Záchrana sportoviště a příjezdové cesty ke ski areálu </a:t>
                      </a:r>
                      <a:r>
                        <a:rPr lang="cs-CZ" sz="900" b="1" dirty="0" err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Svinec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263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5.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dirty="0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349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Rekonstrukce krytého a venkovního bazénu (pro celoroční využití veřejnosti, školami a sportovními kluby)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224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16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3.-4.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539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Rekultivace parku u Spořitelny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146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36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975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Postavení společenského domu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64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5.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16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3.-4.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dirty="0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975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Omezení prodejní plochy v podloubí, aby nebyl omezen průchod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17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10.-11.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algn="ctr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5845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Realizace série přednášek pro seniory dle jejich výběru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11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8.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3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8.-9.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highlight>
                            <a:srgbClr val="FFFF00"/>
                          </a:highlight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539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Podpora a úlevy pro začínající podnikatele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5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9.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6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7.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R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4303">
                <a:tc>
                  <a:txBody>
                    <a:bodyPr/>
                    <a:lstStyle/>
                    <a:p>
                      <a:pPr marL="0" marR="0" lvl="0" indent="0" algn="l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Zřízení kempu + stání pro karavany</a:t>
                      </a: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-17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5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8.-9.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>
                        <a:solidFill>
                          <a:sysClr val="windowText" lastClr="000000"/>
                        </a:solidFill>
                        <a:latin typeface="Franklin Gothic Book"/>
                        <a:ea typeface="Arial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 sz="1350" dirty="0">
                        <a:solidFill>
                          <a:sysClr val="windowText" lastClr="000000"/>
                        </a:solidFill>
                        <a:latin typeface="Franklin Gothic Book"/>
                        <a:ea typeface="NovyJicin-Manrope"/>
                        <a:cs typeface="Arial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Podnadpis 7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VF 2023</a:t>
            </a:r>
            <a:endParaRPr dirty="0"/>
          </a:p>
          <a:p>
            <a:pPr>
              <a:defRPr/>
            </a:pPr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 bwMode="auto">
          <a:xfrm>
            <a:off x="637993" y="2209062"/>
            <a:ext cx="7945597" cy="44195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1800" dirty="0"/>
              <a:t>Vyřazený návrh na 11. místě</a:t>
            </a:r>
            <a:endParaRPr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085540710"/>
              </p:ext>
            </p:extLst>
          </p:nvPr>
        </p:nvGraphicFramePr>
        <p:xfrm>
          <a:off x="637993" y="1084811"/>
          <a:ext cx="7945622" cy="966821"/>
        </p:xfrm>
        <a:graphic>
          <a:graphicData uri="http://schemas.openxmlformats.org/drawingml/2006/table">
            <a:tbl>
              <a:tblPr firstRow="1" bandRow="1">
                <a:tableStyleId>{E081D6F0-9F68-6945-411F-88CF98362E7D}</a:tableStyleId>
              </a:tblPr>
              <a:tblGrid>
                <a:gridCol w="38099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68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098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7669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8332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2895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v anketě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Hlasů na fóru</a:t>
                      </a: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na fóru</a:t>
                      </a:r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Zastupitelstvo</a:t>
                      </a:r>
                      <a:endParaRPr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014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Vybudování stezky podél komunikace od restaurace na Skalkách po odbočku na </a:t>
                      </a:r>
                      <a:r>
                        <a:rPr lang="cs-CZ" sz="900" b="1" dirty="0" err="1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Svinec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819" marR="9819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108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4.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8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6.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014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Umožnit výstavbu rodinných domů v lokalitě pod Skalkou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819" marR="9819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57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6.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25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2.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 dirty="0"/>
                    </a:p>
                  </a:txBody>
                  <a:tcPr marL="94265" marR="94265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6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7639970"/>
              </p:ext>
            </p:extLst>
          </p:nvPr>
        </p:nvGraphicFramePr>
        <p:xfrm>
          <a:off x="638016" y="2717067"/>
          <a:ext cx="7966432" cy="669641"/>
        </p:xfrm>
        <a:graphic>
          <a:graphicData uri="http://schemas.openxmlformats.org/drawingml/2006/table">
            <a:tbl>
              <a:tblPr firstRow="1" bandRow="1">
                <a:tableStyleId>{E081D6F0-9F68-6945-411F-88CF98362E7D}</a:tableStyleId>
              </a:tblPr>
              <a:tblGrid>
                <a:gridCol w="3811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099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767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8334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4962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cs-CZ" sz="90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v anketě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Hlasů na fóru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Pořadí na fóru</a:t>
                      </a:r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>
                          <a:solidFill>
                            <a:schemeClr val="lt1"/>
                          </a:solidFill>
                          <a:latin typeface="NovyJicin-Manrope"/>
                          <a:ea typeface="Arial"/>
                          <a:cs typeface="Arial"/>
                        </a:rPr>
                        <a:t>Anketa</a:t>
                      </a:r>
                      <a:endParaRPr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0140"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Zřízení či výměna kamerových bodů s prvky inteligentní analýzy (zvýšení bezpečnosti ve městě)</a:t>
                      </a:r>
                      <a:endParaRPr sz="900" b="1" dirty="0">
                        <a:solidFill>
                          <a:schemeClr val="dk1"/>
                        </a:solidFill>
                        <a:latin typeface="NovyJicin-Manrope"/>
                        <a:ea typeface="Arial"/>
                        <a:cs typeface="Arial"/>
                      </a:endParaRPr>
                    </a:p>
                  </a:txBody>
                  <a:tcPr marL="9525" marR="9525" marT="9525" marB="0"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-28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11.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cs typeface="Arial"/>
                        </a:rPr>
                        <a:t>4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>
                        <a:defRPr/>
                      </a:pPr>
                      <a:r>
                        <a:rPr lang="cs-CZ" sz="900" b="1" dirty="0">
                          <a:solidFill>
                            <a:schemeClr val="dk1"/>
                          </a:solidFill>
                          <a:latin typeface="NovyJicin-Manrope"/>
                          <a:ea typeface="Arial"/>
                          <a:cs typeface="Arial"/>
                        </a:rPr>
                        <a:t>10.-11.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cs-CZ" sz="1350" dirty="0">
                          <a:solidFill>
                            <a:sysClr val="windowText" lastClr="000000"/>
                          </a:solidFill>
                          <a:latin typeface="Franklin Gothic Book"/>
                          <a:ea typeface="NovyJicin-Manrope"/>
                          <a:cs typeface="Arial"/>
                        </a:rPr>
                        <a:t>X</a:t>
                      </a:r>
                      <a:endParaRPr dirty="0"/>
                    </a:p>
                  </a:txBody>
                  <a:tcPr anchor="ctr">
                    <a:lnL w="12700" algn="ctr">
                      <a:solidFill>
                        <a:schemeClr val="tx1"/>
                      </a:solidFill>
                    </a:lnL>
                    <a:lnR w="12700" algn="ctr">
                      <a:solidFill>
                        <a:schemeClr val="tx1"/>
                      </a:solidFill>
                    </a:lnR>
                    <a:lnT w="12700" algn="ctr">
                      <a:solidFill>
                        <a:schemeClr val="tx1"/>
                      </a:solidFill>
                    </a:lnT>
                    <a:lnB w="12700" algn="ctr">
                      <a:solidFill>
                        <a:schemeClr val="tx1"/>
                      </a:solidFill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Obdélník 1"/>
          <p:cNvSpPr/>
          <p:nvPr/>
        </p:nvSpPr>
        <p:spPr bwMode="auto">
          <a:xfrm>
            <a:off x="638016" y="636764"/>
            <a:ext cx="3009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b="1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Neschváleno zastupitelstvem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363550" y="411510"/>
            <a:ext cx="3696360" cy="75919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Záchrana sportoviště a příjezdové cesty ke ski areálu </a:t>
            </a:r>
            <a:r>
              <a:rPr lang="cs-CZ" sz="1600" dirty="0" err="1"/>
              <a:t>Svinec</a:t>
            </a:r>
            <a:endParaRPr lang="cs-CZ" sz="1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401330" y="1163522"/>
            <a:ext cx="3810629" cy="3136420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cs-CZ" sz="900" dirty="0">
                <a:latin typeface="NovyJicin-Manrope"/>
                <a:ea typeface="NovyJicin-Manrope"/>
                <a:cs typeface="NovyJicin-Manrope"/>
              </a:rPr>
              <a:t>Vedení města podpořilo lyžařský klub ve vyjednávání. To se nakonec podařilo. Lyžařský klub </a:t>
            </a:r>
            <a:r>
              <a:rPr lang="cs-CZ" sz="900" dirty="0" err="1">
                <a:latin typeface="NovyJicin-Manrope"/>
                <a:ea typeface="NovyJicin-Manrope"/>
                <a:cs typeface="NovyJicin-Manrope"/>
              </a:rPr>
              <a:t>Svinec</a:t>
            </a:r>
            <a:r>
              <a:rPr lang="cs-CZ" sz="900" dirty="0">
                <a:latin typeface="NovyJicin-Manrope"/>
                <a:ea typeface="NovyJicin-Manrope"/>
                <a:cs typeface="NovyJicin-Manrope"/>
              </a:rPr>
              <a:t>, </a:t>
            </a:r>
            <a:r>
              <a:rPr lang="cs-CZ" sz="900" dirty="0" err="1">
                <a:latin typeface="NovyJicin-Manrope"/>
                <a:ea typeface="NovyJicin-Manrope"/>
                <a:cs typeface="NovyJicin-Manrope"/>
              </a:rPr>
              <a:t>z.s</a:t>
            </a:r>
            <a:r>
              <a:rPr lang="cs-CZ" sz="900" dirty="0">
                <a:latin typeface="NovyJicin-Manrope"/>
                <a:ea typeface="NovyJicin-Manrope"/>
                <a:cs typeface="NovyJicin-Manrope"/>
              </a:rPr>
              <a:t>. vyjednal u vlastníků pozemků prodloužení smlouvy o pronájmu na příjezdovou cestu k areálu o 3 roky.</a:t>
            </a:r>
          </a:p>
          <a:p>
            <a:endParaRPr lang="cs-CZ" sz="900" dirty="0">
              <a:latin typeface="NovyJicin-Manrope"/>
              <a:ea typeface="NovyJicin-Manrope"/>
              <a:cs typeface="NovyJicin-Manrope"/>
            </a:endParaRPr>
          </a:p>
          <a:p>
            <a:pPr lvl="0"/>
            <a:r>
              <a:rPr lang="cs-CZ" sz="900" dirty="0">
                <a:latin typeface="NovyJicin-Manrope"/>
                <a:ea typeface="NovyJicin-Manrope"/>
                <a:cs typeface="NovyJicin-Manrope"/>
              </a:rPr>
              <a:t>Podpora ze strany města: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sz="900" dirty="0">
                <a:latin typeface="NovyJicin-Manrope"/>
                <a:ea typeface="NovyJicin-Manrope"/>
                <a:cs typeface="NovyJicin-Manrope"/>
              </a:rPr>
              <a:t>Zastupitelstvo města schválilo v září 2022 dotaci lyžařskému klubu ve výši 800 000 Kč na pořízení nových sněžných děl (nad rámec programové dotace)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sz="900" dirty="0">
                <a:latin typeface="NovyJicin-Manrope"/>
                <a:ea typeface="NovyJicin-Manrope"/>
                <a:cs typeface="NovyJicin-Manrope"/>
              </a:rPr>
              <a:t>Lyžařský klub také v roce 2022 obdržel řádnou programovou dotaci ve výši 266 200 Kč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cs-CZ" sz="900" dirty="0">
                <a:latin typeface="NovyJicin-Manrope"/>
                <a:ea typeface="NovyJicin-Manrope"/>
                <a:cs typeface="NovyJicin-Manrope"/>
              </a:rPr>
              <a:t> V roce 2023 lyžařský klub obdržel řádnou programovou dotaci ve výši 319 000 Kč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900" dirty="0">
                <a:latin typeface="NovyJicin-Manrope"/>
                <a:ea typeface="NovyJicin-Manrope"/>
                <a:cs typeface="NovyJicin-Manrope"/>
              </a:rPr>
              <a:t>Zastupitelstvo města na svém jednání 7. zasedání konané dne 11.12.2023 schválilo řádnou programovou dotaci na rok 2024 ve výši 350 000 Kč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900" dirty="0">
                <a:latin typeface="NovyJicin-Manrope"/>
                <a:ea typeface="NovyJicin-Manrope"/>
                <a:cs typeface="NovyJicin-Manrope"/>
              </a:rPr>
              <a:t>Vedení města jedná o možnosti vybudování nové příjezdové cesty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00"/>
          <a:stretch/>
        </p:blipFill>
        <p:spPr>
          <a:xfrm>
            <a:off x="4464000" y="0"/>
            <a:ext cx="4680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458213" y="385212"/>
            <a:ext cx="3683480" cy="86958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400" dirty="0"/>
              <a:t>Rekonstrukce krytého a venkovního bazénu (pro celoroční využití veřejnosti, školami a sportovními kluby)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557453" y="1254799"/>
            <a:ext cx="3484999" cy="3189159"/>
          </a:xfrm>
        </p:spPr>
        <p:txBody>
          <a:bodyPr>
            <a:norm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Je zpracovaná projektová dokumentace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V září letošního roku bude zahájena rekonstrukce venkovního bazénu za 60 mil. Kč, která skončí v roce 2026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Součástí bude například:</a:t>
            </a:r>
          </a:p>
          <a:p>
            <a:pPr marL="685800"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nová bazénová vana</a:t>
            </a:r>
          </a:p>
          <a:p>
            <a:pPr marL="685800"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rekonstrukce tobogánu</a:t>
            </a:r>
          </a:p>
          <a:p>
            <a:pPr marL="685800"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nové dětské brouzdaliště, 2 vířivky,</a:t>
            </a:r>
          </a:p>
          <a:p>
            <a:pPr marL="685800"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nové sprchy a oplachy nohou</a:t>
            </a:r>
          </a:p>
          <a:p>
            <a:pPr marL="685800"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úprava technologické části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0"/>
            <a:ext cx="4716016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540788" y="483518"/>
            <a:ext cx="3470979" cy="576064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Rekultivace parku u Spořitelny</a:t>
            </a:r>
            <a:endParaRPr sz="1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11560" y="987574"/>
            <a:ext cx="3239164" cy="3640882"/>
          </a:xfrm>
        </p:spPr>
        <p:txBody>
          <a:bodyPr>
            <a:normAutofit/>
          </a:bodyPr>
          <a:lstStyle/>
          <a:p>
            <a:endParaRPr lang="cs-CZ" sz="800" dirty="0"/>
          </a:p>
          <a:p>
            <a:pPr>
              <a:lnSpc>
                <a:spcPct val="150000"/>
              </a:lnSpc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Drobné úpravy je možné provést. Pozemek je dle ÚP Nový Jičín určen k zástavbě bydlením a občanskou vybaveností</a:t>
            </a:r>
          </a:p>
          <a:p>
            <a:pPr>
              <a:lnSpc>
                <a:spcPct val="150000"/>
              </a:lnSpc>
            </a:pPr>
            <a:endParaRPr lang="cs-CZ" sz="1200" dirty="0">
              <a:latin typeface="NovyJicin-Manrope"/>
              <a:ea typeface="NovyJicin-Manrope"/>
              <a:cs typeface="NovyJicin-Manrope"/>
            </a:endParaRPr>
          </a:p>
          <a:p>
            <a:pPr>
              <a:lnSpc>
                <a:spcPct val="150000"/>
              </a:lnSpc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V roce 2023 proběhly v parku dvě akce: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Zažít město jinak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  <a:ea typeface="NovyJicin-Manrope"/>
                <a:cs typeface="NovyJicin-Manrope"/>
              </a:rPr>
              <a:t>Slavnosti města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767" y="0"/>
            <a:ext cx="4680000" cy="26325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767" y="2510505"/>
            <a:ext cx="4680000" cy="26329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09383" y="411510"/>
            <a:ext cx="3458561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1600" dirty="0"/>
              <a:t>Postavení společenského domu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12892" y="1044471"/>
            <a:ext cx="3599068" cy="305611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1200" dirty="0"/>
              <a:t>Zastupitelstvo města Nový Jičín rozhodlo o koupi objektu Nové Slunce za účelem vybudování společenského/kulturního domu</a:t>
            </a:r>
          </a:p>
          <a:p>
            <a:pPr>
              <a:lnSpc>
                <a:spcPct val="150000"/>
              </a:lnSpc>
            </a:pPr>
            <a:r>
              <a:rPr lang="cs-CZ" sz="1200" dirty="0"/>
              <a:t>Začátkem roku 2025 přejde objekt Nové Slunce do vlastnictví města a město poté bude pracovat na vybudování společenského domu</a:t>
            </a:r>
          </a:p>
          <a:p>
            <a:pPr>
              <a:lnSpc>
                <a:spcPct val="150000"/>
              </a:lnSpc>
            </a:pPr>
            <a:r>
              <a:rPr lang="cs-CZ" sz="1200" dirty="0"/>
              <a:t>V roce 2024 bude zpracována studie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0" y="1558"/>
            <a:ext cx="4680000" cy="514194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539865" y="627534"/>
            <a:ext cx="3285161" cy="37160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1600" dirty="0"/>
              <a:t>Omezení prodejní plochy v podloubí, aby nebyl omezen průchod</a:t>
            </a:r>
            <a:r>
              <a:rPr lang="cs-CZ" sz="2400" dirty="0">
                <a:solidFill>
                  <a:schemeClr val="dk1"/>
                </a:solidFill>
                <a:latin typeface="NovyJicin-Manrope"/>
                <a:ea typeface="Arial"/>
                <a:cs typeface="Arial"/>
              </a:rPr>
              <a:t/>
            </a:r>
            <a:br>
              <a:rPr lang="cs-CZ" sz="2400" dirty="0">
                <a:solidFill>
                  <a:schemeClr val="dk1"/>
                </a:solidFill>
                <a:latin typeface="NovyJicin-Manrope"/>
                <a:ea typeface="Arial"/>
                <a:cs typeface="Arial"/>
              </a:rPr>
            </a:br>
            <a:endParaRPr dirty="0"/>
          </a:p>
        </p:txBody>
      </p:sp>
      <p:sp>
        <p:nvSpPr>
          <p:cNvPr id="9" name="Zástupný symbol pro obsah 3"/>
          <p:cNvSpPr txBox="1"/>
          <p:nvPr/>
        </p:nvSpPr>
        <p:spPr bwMode="auto">
          <a:xfrm>
            <a:off x="638767" y="1320084"/>
            <a:ext cx="2709741" cy="2759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obsah 5"/>
          <p:cNvSpPr txBox="1"/>
          <p:nvPr/>
        </p:nvSpPr>
        <p:spPr bwMode="auto">
          <a:xfrm>
            <a:off x="539865" y="1131590"/>
            <a:ext cx="3168330" cy="2776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cs-CZ" sz="1200" dirty="0"/>
              <a:t>Některé nemovitosti nejsou v majetku města, proto nemůže omezit všechen prodej</a:t>
            </a:r>
          </a:p>
          <a:p>
            <a:pPr>
              <a:lnSpc>
                <a:spcPct val="150000"/>
              </a:lnSpc>
              <a:defRPr/>
            </a:pPr>
            <a:r>
              <a:rPr lang="cs-CZ" sz="1200" dirty="0"/>
              <a:t>Řešení by bylo v úpravě Tržního řádu</a:t>
            </a:r>
          </a:p>
          <a:p>
            <a:pPr>
              <a:lnSpc>
                <a:spcPct val="150000"/>
              </a:lnSpc>
              <a:defRPr/>
            </a:pPr>
            <a:r>
              <a:rPr lang="cs-CZ" sz="1200" dirty="0"/>
              <a:t>V únoru se uskutečnila schůzka s majiteli domů na náměstí</a:t>
            </a:r>
          </a:p>
          <a:p>
            <a:pPr>
              <a:lnSpc>
                <a:spcPct val="150000"/>
              </a:lnSpc>
              <a:defRPr/>
            </a:pPr>
            <a:r>
              <a:rPr lang="cs-CZ" sz="1200" dirty="0"/>
              <a:t>Úprava tržního řádu se chystá do Rady města</a:t>
            </a:r>
            <a:endParaRPr sz="12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0" y="0"/>
            <a:ext cx="4680000" cy="51435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571230" y="555526"/>
            <a:ext cx="3340806" cy="51396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1800" dirty="0"/>
              <a:t>Realizace série přednášek pro seniory dle jejich výběru</a:t>
            </a:r>
            <a:r>
              <a:rPr lang="cs-CZ" sz="2400" dirty="0">
                <a:solidFill>
                  <a:schemeClr val="dk1"/>
                </a:solidFill>
                <a:latin typeface="NovyJicin-Manrope"/>
                <a:ea typeface="Arial"/>
                <a:cs typeface="Arial"/>
              </a:rPr>
              <a:t/>
            </a:r>
            <a:br>
              <a:rPr lang="cs-CZ" sz="2400" dirty="0">
                <a:solidFill>
                  <a:schemeClr val="dk1"/>
                </a:solidFill>
                <a:latin typeface="NovyJicin-Manrope"/>
                <a:ea typeface="Arial"/>
                <a:cs typeface="Arial"/>
              </a:rPr>
            </a:br>
            <a:endParaRPr dirty="0"/>
          </a:p>
        </p:txBody>
      </p:sp>
      <p:sp>
        <p:nvSpPr>
          <p:cNvPr id="6" name="Obdélník 5"/>
          <p:cNvSpPr/>
          <p:nvPr/>
        </p:nvSpPr>
        <p:spPr bwMode="auto">
          <a:xfrm>
            <a:off x="571230" y="1203598"/>
            <a:ext cx="322057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</a:rPr>
              <a:t>Plněno průběžně během roku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>
                <a:latin typeface="NovyJicin-Manrope"/>
              </a:rPr>
              <a:t>Realizace přednášek probíhá v rámci projektu Vitální senior</a:t>
            </a:r>
          </a:p>
          <a:p>
            <a:pPr marL="742950" lvl="1" indent="-285750">
              <a:buFont typeface="Arial"/>
              <a:buChar char="•"/>
              <a:defRPr/>
            </a:pPr>
            <a:endParaRPr lang="cs-CZ" sz="1600" dirty="0">
              <a:highlight>
                <a:srgbClr val="FFFF00"/>
              </a:highligh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0" y="0"/>
            <a:ext cx="4680000" cy="51435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58819" y="555526"/>
            <a:ext cx="3694975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pl-PL" sz="1600" dirty="0"/>
              <a:t>Podpora a úlevy pro začínající podnikatele</a:t>
            </a:r>
            <a:endParaRPr sz="1800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5101" y="0"/>
            <a:ext cx="4680000" cy="5143500"/>
          </a:xfrm>
        </p:spPr>
      </p:pic>
      <p:sp>
        <p:nvSpPr>
          <p:cNvPr id="4" name="TextovéPole 3"/>
          <p:cNvSpPr txBox="1"/>
          <p:nvPr/>
        </p:nvSpPr>
        <p:spPr>
          <a:xfrm>
            <a:off x="658819" y="1066438"/>
            <a:ext cx="33371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/>
              <a:t>Město chystá ve spolupráci s Kopřivnicí další pokračování workshopů pro začínající podnikatele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200" dirty="0"/>
              <a:t>Materiál je nyní připraven k odsouhlasení Radou města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22525" y="627534"/>
            <a:ext cx="3508232" cy="441959"/>
          </a:xfrm>
        </p:spPr>
        <p:txBody>
          <a:bodyPr>
            <a:noAutofit/>
          </a:bodyPr>
          <a:lstStyle/>
          <a:p>
            <a:pPr lvl="0">
              <a:defRPr/>
            </a:pPr>
            <a:r>
              <a:rPr lang="cs-CZ" sz="1400" dirty="0"/>
              <a:t>Zřízení kempu + stání pro karavany</a:t>
            </a:r>
            <a:r>
              <a:rPr lang="cs-CZ" sz="1600" dirty="0">
                <a:solidFill>
                  <a:schemeClr val="dk1"/>
                </a:solidFill>
                <a:latin typeface="NovyJicin-Manrope"/>
                <a:ea typeface="Arial"/>
                <a:cs typeface="Arial"/>
              </a:rPr>
              <a:t/>
            </a:r>
            <a:br>
              <a:rPr lang="cs-CZ" sz="1600" dirty="0">
                <a:solidFill>
                  <a:schemeClr val="dk1"/>
                </a:solidFill>
                <a:latin typeface="NovyJicin-Manrope"/>
                <a:ea typeface="Arial"/>
                <a:cs typeface="Arial"/>
              </a:rPr>
            </a:br>
            <a:endParaRPr sz="1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22525" y="1075819"/>
            <a:ext cx="3445419" cy="25922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cs-CZ" sz="1200" dirty="0"/>
              <a:t>V současné době není záměr realizovatelný, jelikož územní plán Nový Jičín nevymezuje žádnou nevyužitou plochu pro tento navrhovaný účel</a:t>
            </a:r>
            <a:endParaRPr sz="12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0" y="1"/>
            <a:ext cx="4680000" cy="257174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0" y="2571750"/>
            <a:ext cx="4680000" cy="25717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725528" y="1888945"/>
            <a:ext cx="7548522" cy="15319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/>
              <a:t>Děkujeme za pozornost.</a:t>
            </a:r>
            <a:endParaRPr/>
          </a:p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  <p:sp>
        <p:nvSpPr>
          <p:cNvPr id="4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u="sng">
                <a:hlinkClick r:id="rId2" tooltip="https://www.novyjicin.cz/zdravemesto/"/>
              </a:rPr>
              <a:t>www.novyjicin.cz/zdravemesto</a:t>
            </a:r>
            <a:endParaRPr lang="cs-CZ"/>
          </a:p>
          <a:p>
            <a:pPr>
              <a:defRPr/>
            </a:pPr>
            <a:r>
              <a:rPr lang="cs-CZ" u="sng">
                <a:hlinkClick r:id="rId3" tooltip="http://www.facebook.com/zdravemestonovyjicin"/>
              </a:rPr>
              <a:t>www.facebook.com/zdravemestonovyjicin</a:t>
            </a:r>
            <a:r>
              <a:rPr lang="cs-CZ"/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/>
        <a:ea typeface="Arial"/>
        <a:cs typeface="Arial"/>
      </a:majorFont>
      <a:minorFont>
        <a:latin typeface="Franklin Gothic Book"/>
        <a:ea typeface="Arial"/>
        <a:cs typeface="Arial"/>
      </a:minorFont>
    </a:fontScheme>
    <a:fmtScheme name="Motiv 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novyjicin</Template>
  <TotalTime>1176</TotalTime>
  <Words>550</Words>
  <Application>Microsoft Office PowerPoint</Application>
  <DocSecurity>0</DocSecurity>
  <PresentationFormat>Předvádění na obrazovce (16:9)</PresentationFormat>
  <Paragraphs>153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Franklin Gothic Book</vt:lpstr>
      <vt:lpstr>NovyJicin-Manrope</vt:lpstr>
      <vt:lpstr>NovyJicin-Manrope ExtraBold</vt:lpstr>
      <vt:lpstr>NovyJicin-Manrope Light</vt:lpstr>
      <vt:lpstr>Open Sans</vt:lpstr>
      <vt:lpstr>Motiv Office</vt:lpstr>
      <vt:lpstr>Prezentace aplikace PowerPoint</vt:lpstr>
      <vt:lpstr>Veřejné fórum 2023</vt:lpstr>
      <vt:lpstr>Schválené priority z VF 2023</vt:lpstr>
      <vt:lpstr>Vyřazený návrh na 11. místě</vt:lpstr>
      <vt:lpstr>Záchrana sportoviště a příjezdové cesty ke ski areálu Svinec</vt:lpstr>
      <vt:lpstr>Rekonstrukce krytého a venkovního bazénu (pro celoroční využití veřejnosti, školami a sportovními kluby)</vt:lpstr>
      <vt:lpstr>Rekultivace parku u Spořitelny</vt:lpstr>
      <vt:lpstr>Postavení společenského domu</vt:lpstr>
      <vt:lpstr>Omezení prodejní plochy v podloubí, aby nebyl omezen průchod </vt:lpstr>
      <vt:lpstr>Realizace série přednášek pro seniory dle jejich výběru </vt:lpstr>
      <vt:lpstr>Podpora a úlevy pro začínající podnikatele</vt:lpstr>
      <vt:lpstr>Zřízení kempu + stání pro karavany 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Petr Čaník</dc:creator>
  <cp:keywords/>
  <dc:description/>
  <cp:lastModifiedBy>Účet Microsoft</cp:lastModifiedBy>
  <cp:revision>160</cp:revision>
  <dcterms:created xsi:type="dcterms:W3CDTF">2020-09-13T09:53:43Z</dcterms:created>
  <dcterms:modified xsi:type="dcterms:W3CDTF">2024-04-25T09:26:24Z</dcterms:modified>
  <cp:category/>
  <dc:identifier/>
  <cp:contentStatus/>
  <dc:language/>
  <cp:version/>
</cp:coreProperties>
</file>